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4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6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8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9.xml" ContentType="application/vnd.openxmlformats-officedocument.theme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10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1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2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theme/theme13.xml" ContentType="application/vnd.openxmlformats-officedocument.theme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theme/theme14.xml" ContentType="application/vnd.openxmlformats-officedocument.theme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9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2"/>
    <p:sldMasterId id="2147483684" r:id="rId3"/>
    <p:sldMasterId id="2147483702" r:id="rId4"/>
    <p:sldMasterId id="2147483720" r:id="rId5"/>
    <p:sldMasterId id="2147483738" r:id="rId6"/>
    <p:sldMasterId id="2147483756" r:id="rId7"/>
    <p:sldMasterId id="2147483774" r:id="rId8"/>
    <p:sldMasterId id="2147483792" r:id="rId9"/>
    <p:sldMasterId id="2147483810" r:id="rId10"/>
    <p:sldMasterId id="2147483828" r:id="rId11"/>
    <p:sldMasterId id="2147483846" r:id="rId12"/>
    <p:sldMasterId id="2147483864" r:id="rId13"/>
    <p:sldMasterId id="2147483882" r:id="rId14"/>
    <p:sldMasterId id="2147483900" r:id="rId15"/>
  </p:sldMasterIdLst>
  <p:notesMasterIdLst>
    <p:notesMasterId r:id="rId39"/>
  </p:notesMasterIdLst>
  <p:handoutMasterIdLst>
    <p:handoutMasterId r:id="rId40"/>
  </p:handoutMasterIdLst>
  <p:sldIdLst>
    <p:sldId id="2431" r:id="rId16"/>
    <p:sldId id="2432" r:id="rId17"/>
    <p:sldId id="2433" r:id="rId18"/>
    <p:sldId id="6086" r:id="rId19"/>
    <p:sldId id="6128" r:id="rId20"/>
    <p:sldId id="6089" r:id="rId21"/>
    <p:sldId id="6104" r:id="rId22"/>
    <p:sldId id="6105" r:id="rId23"/>
    <p:sldId id="6106" r:id="rId24"/>
    <p:sldId id="6107" r:id="rId25"/>
    <p:sldId id="6162" r:id="rId26"/>
    <p:sldId id="6126" r:id="rId27"/>
    <p:sldId id="6150" r:id="rId28"/>
    <p:sldId id="6069" r:id="rId29"/>
    <p:sldId id="6090" r:id="rId30"/>
    <p:sldId id="6118" r:id="rId31"/>
    <p:sldId id="6119" r:id="rId32"/>
    <p:sldId id="6117" r:id="rId33"/>
    <p:sldId id="6114" r:id="rId34"/>
    <p:sldId id="6116" r:id="rId35"/>
    <p:sldId id="6115" r:id="rId36"/>
    <p:sldId id="6093" r:id="rId37"/>
    <p:sldId id="6161" r:id="rId38"/>
  </p:sldIdLst>
  <p:sldSz cx="12192000" cy="6858000"/>
  <p:notesSz cx="6858000" cy="9144000"/>
  <p:custDataLst>
    <p:tags r:id="rId4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>
          <p15:clr>
            <a:srgbClr val="A4A3A4"/>
          </p15:clr>
        </p15:guide>
        <p15:guide id="2" pos="384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6CE5"/>
    <a:srgbClr val="FDBA04"/>
    <a:srgbClr val="2241BB"/>
    <a:srgbClr val="FF9700"/>
    <a:srgbClr val="3F63DD"/>
    <a:srgbClr val="304AC6"/>
    <a:srgbClr val="0031BC"/>
    <a:srgbClr val="263884"/>
    <a:srgbClr val="0038D6"/>
    <a:srgbClr val="204E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5802" autoAdjust="0"/>
  </p:normalViewPr>
  <p:slideViewPr>
    <p:cSldViewPr snapToGrid="0">
      <p:cViewPr varScale="1">
        <p:scale>
          <a:sx n="74" d="100"/>
          <a:sy n="74" d="100"/>
        </p:scale>
        <p:origin x="499" y="77"/>
      </p:cViewPr>
      <p:guideLst>
        <p:guide orient="horz" pos="2142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9" Type="http://schemas.openxmlformats.org/officeDocument/2006/relationships/slide" Target="slides/slide14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20" Type="http://schemas.openxmlformats.org/officeDocument/2006/relationships/slide" Target="slides/slide5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E6133F80-539D-4707-9841-183974CC1F85}" type="datetimeFigureOut">
              <a:rPr lang="zh-CN" altLang="en-US" smtClean="0"/>
              <a:t>2022/5/7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215A775D-D46C-46CC-AD07-85213D52E0F3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以学科融合的形式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16</a:t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一个赛项中可以进行多维度的考核，基于疫情的大环境，我们可以做线上虚拟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5A775D-D46C-46CC-AD07-85213D52E0F3}" type="slidenum">
              <a:rPr lang="zh-CN" altLang="en-US" smtClean="0"/>
              <a:t>18</a:t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8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0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1.xml"/></Relationships>
</file>

<file path=ppt/slideLayouts/_rels/slideLayout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1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1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2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2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3.xml"/></Relationships>
</file>

<file path=ppt/slideLayouts/_rels/slideLayout2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2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4.xml"/></Relationships>
</file>

<file path=ppt/slideLayouts/_rels/slideLayout2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4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5.xml"/></Relationships>
</file>

<file path=ppt/slideLayouts/_rels/slideLayout2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064260" y="2320290"/>
            <a:ext cx="5744845" cy="395605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125855" y="2322195"/>
            <a:ext cx="562800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少年硅谷-全国青少年人工智能教育成果展示大赛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</p:spTree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38775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A49F3D-1F7A-4677-ACB8-AD5867D55075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F3D6B5-8B85-4617-8E5D-0489F98EE2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样式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/>
          <p:cNvSpPr>
            <a:spLocks noGrp="1"/>
          </p:cNvSpPr>
          <p:nvPr>
            <p:ph type="pic" sz="quarter" idx="10"/>
          </p:nvPr>
        </p:nvSpPr>
        <p:spPr>
          <a:xfrm>
            <a:off x="0" y="3429000"/>
            <a:ext cx="5441950" cy="3429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900633" y="294178"/>
            <a:ext cx="6167552" cy="53975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请输入小标题</a:t>
            </a:r>
          </a:p>
        </p:txBody>
      </p:sp>
      <p:sp>
        <p:nvSpPr>
          <p:cNvPr id="22" name="文本占位符 29"/>
          <p:cNvSpPr>
            <a:spLocks noGrp="1"/>
          </p:cNvSpPr>
          <p:nvPr>
            <p:ph type="body" sz="quarter" idx="14" hasCustomPrompt="1"/>
          </p:nvPr>
        </p:nvSpPr>
        <p:spPr>
          <a:xfrm>
            <a:off x="669551" y="1321781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3" name="文本占位符 37"/>
          <p:cNvSpPr>
            <a:spLocks noGrp="1"/>
          </p:cNvSpPr>
          <p:nvPr>
            <p:ph type="body" sz="quarter" idx="16" hasCustomPrompt="1"/>
          </p:nvPr>
        </p:nvSpPr>
        <p:spPr>
          <a:xfrm>
            <a:off x="654685" y="1886181"/>
            <a:ext cx="4787265" cy="12983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4" name="文本占位符 29"/>
          <p:cNvSpPr>
            <a:spLocks noGrp="1"/>
          </p:cNvSpPr>
          <p:nvPr>
            <p:ph type="body" sz="quarter" idx="17" hasCustomPrompt="1"/>
          </p:nvPr>
        </p:nvSpPr>
        <p:spPr>
          <a:xfrm>
            <a:off x="6773365" y="157457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5" name="文本占位符 37"/>
          <p:cNvSpPr>
            <a:spLocks noGrp="1"/>
          </p:cNvSpPr>
          <p:nvPr>
            <p:ph type="body" sz="quarter" idx="18" hasCustomPrompt="1"/>
          </p:nvPr>
        </p:nvSpPr>
        <p:spPr>
          <a:xfrm>
            <a:off x="6758499" y="213897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6" name="文本占位符 29"/>
          <p:cNvSpPr>
            <a:spLocks noGrp="1"/>
          </p:cNvSpPr>
          <p:nvPr>
            <p:ph type="body" sz="quarter" idx="19" hasCustomPrompt="1"/>
          </p:nvPr>
        </p:nvSpPr>
        <p:spPr>
          <a:xfrm>
            <a:off x="6766678" y="3407176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7" name="文本占位符 37"/>
          <p:cNvSpPr>
            <a:spLocks noGrp="1"/>
          </p:cNvSpPr>
          <p:nvPr>
            <p:ph type="body" sz="quarter" idx="20" hasCustomPrompt="1"/>
          </p:nvPr>
        </p:nvSpPr>
        <p:spPr>
          <a:xfrm>
            <a:off x="6751812" y="3971577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8" name="文本占位符 29"/>
          <p:cNvSpPr>
            <a:spLocks noGrp="1"/>
          </p:cNvSpPr>
          <p:nvPr>
            <p:ph type="body" sz="quarter" idx="21" hasCustomPrompt="1"/>
          </p:nvPr>
        </p:nvSpPr>
        <p:spPr>
          <a:xfrm>
            <a:off x="6764918" y="5162090"/>
            <a:ext cx="2626208" cy="443634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>
                <a:solidFill>
                  <a:srgbClr val="0062A6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/>
              <a:t>编辑文本样式</a:t>
            </a:r>
          </a:p>
        </p:txBody>
      </p:sp>
      <p:sp>
        <p:nvSpPr>
          <p:cNvPr id="29" name="文本占位符 37"/>
          <p:cNvSpPr>
            <a:spLocks noGrp="1"/>
          </p:cNvSpPr>
          <p:nvPr>
            <p:ph type="body" sz="quarter" idx="22" hasCustomPrompt="1"/>
          </p:nvPr>
        </p:nvSpPr>
        <p:spPr>
          <a:xfrm>
            <a:off x="6750052" y="5726491"/>
            <a:ext cx="4299585" cy="96999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编辑文本样式</a:t>
            </a: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圆角矩形 83"/>
          <p:cNvSpPr/>
          <p:nvPr userDrawn="1"/>
        </p:nvSpPr>
        <p:spPr>
          <a:xfrm>
            <a:off x="1398270" y="2363469"/>
            <a:ext cx="3172460" cy="504189"/>
          </a:xfrm>
          <a:prstGeom prst="roundRect">
            <a:avLst>
              <a:gd name="adj" fmla="val 50000"/>
            </a:avLst>
          </a:prstGeom>
          <a:solidFill>
            <a:srgbClr val="FF9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文本框 80"/>
          <p:cNvSpPr txBox="1"/>
          <p:nvPr userDrawn="1"/>
        </p:nvSpPr>
        <p:spPr>
          <a:xfrm>
            <a:off x="1521460" y="2377440"/>
            <a:ext cx="2926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中望软件教育发展部</a:t>
            </a:r>
          </a:p>
        </p:txBody>
      </p: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325880" y="3108285"/>
            <a:ext cx="5365571" cy="646331"/>
          </a:xfrm>
          <a:noFill/>
        </p:spPr>
        <p:txBody>
          <a:bodyPr wrap="none" rtlCol="0">
            <a:spAutoFit/>
          </a:bodyPr>
          <a:lstStyle>
            <a:lvl1pPr>
              <a:defRPr lang="en-US" sz="4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marL="0" lvl="0" defTabSz="457200"/>
            <a:r>
              <a:rPr lang="zh-CN" altLang="en-US" dirty="0"/>
              <a:t>普教</a:t>
            </a:r>
            <a:r>
              <a:rPr lang="en-US" dirty="0"/>
              <a:t>PPT</a:t>
            </a:r>
            <a:r>
              <a:rPr lang="zh-CN" altLang="en-US" dirty="0"/>
              <a:t>模板</a:t>
            </a:r>
            <a:r>
              <a:rPr lang="en-US" altLang="zh-CN" dirty="0"/>
              <a:t>——</a:t>
            </a:r>
            <a:r>
              <a:rPr lang="zh-CN" altLang="en-US" dirty="0"/>
              <a:t>深色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68425" y="4688840"/>
            <a:ext cx="6048375" cy="313932"/>
          </a:xfrm>
        </p:spPr>
        <p:txBody>
          <a:bodyPr wrap="square">
            <a:spAutoFit/>
          </a:bodyPr>
          <a:lstStyle>
            <a:lvl1pPr marL="0" indent="0">
              <a:buFontTx/>
              <a:buNone/>
              <a:defRPr 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等线" panose="02010600030101010101" charset="-122"/>
              </a:defRPr>
            </a:lvl1pPr>
          </a:lstStyle>
          <a:p>
            <a:pPr marL="0" lvl="0" defTabSz="457200"/>
            <a:r>
              <a:rPr lang="zh-CN" altLang="en-US" dirty="0"/>
              <a:t>汇报时间：</a:t>
            </a:r>
            <a:r>
              <a:rPr lang="en-US" altLang="zh-CN" dirty="0"/>
              <a:t>2020.XX.XX   </a:t>
            </a:r>
            <a:r>
              <a:rPr lang="zh-CN" altLang="en-US" dirty="0"/>
              <a:t>汇报人：</a:t>
            </a:r>
            <a:r>
              <a:rPr lang="en-US" altLang="zh-CN" dirty="0"/>
              <a:t>xxx</a:t>
            </a: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 descr="公司LOGO-ZWsoft-0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344785" y="297815"/>
            <a:ext cx="1515110" cy="294640"/>
          </a:xfrm>
          <a:prstGeom prst="rect">
            <a:avLst/>
          </a:prstGeom>
        </p:spPr>
      </p:pic>
      <p:sp>
        <p:nvSpPr>
          <p:cNvPr id="56" name="任意多边形 20"/>
          <p:cNvSpPr/>
          <p:nvPr userDrawn="1"/>
        </p:nvSpPr>
        <p:spPr bwMode="auto">
          <a:xfrm>
            <a:off x="2597150" y="-3810"/>
            <a:ext cx="3443407" cy="1105535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23" h="1741">
                <a:moveTo>
                  <a:pt x="3" y="0"/>
                </a:moveTo>
                <a:lnTo>
                  <a:pt x="5423" y="0"/>
                </a:lnTo>
                <a:lnTo>
                  <a:pt x="2343" y="1670"/>
                </a:lnTo>
                <a:lnTo>
                  <a:pt x="2336" y="1670"/>
                </a:lnTo>
                <a:lnTo>
                  <a:pt x="2330" y="1673"/>
                </a:lnTo>
                <a:cubicBezTo>
                  <a:pt x="2250" y="1716"/>
                  <a:pt x="2159" y="1741"/>
                  <a:pt x="2063" y="1741"/>
                </a:cubicBezTo>
                <a:cubicBezTo>
                  <a:pt x="1967" y="1741"/>
                  <a:pt x="1876" y="1716"/>
                  <a:pt x="1796" y="1673"/>
                </a:cubicBezTo>
                <a:lnTo>
                  <a:pt x="1789" y="1670"/>
                </a:lnTo>
                <a:lnTo>
                  <a:pt x="1789" y="1670"/>
                </a:lnTo>
                <a:lnTo>
                  <a:pt x="0" y="769"/>
                </a:lnTo>
                <a:lnTo>
                  <a:pt x="3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7" name="任意多边形 15"/>
          <p:cNvSpPr/>
          <p:nvPr userDrawn="1"/>
        </p:nvSpPr>
        <p:spPr bwMode="auto">
          <a:xfrm>
            <a:off x="-10160" y="-3810"/>
            <a:ext cx="4524089" cy="1474470"/>
          </a:xfrm>
          <a:custGeom>
            <a:avLst/>
            <a:gdLst>
              <a:gd name="connsiteX0" fmla="*/ 9156 w 9156"/>
              <a:gd name="connsiteY0" fmla="*/ 0 h 3156"/>
              <a:gd name="connsiteX1" fmla="*/ 3536 w 9156"/>
              <a:gd name="connsiteY1" fmla="*/ 3049 h 3156"/>
              <a:gd name="connsiteX2" fmla="*/ 3525 w 9156"/>
              <a:gd name="connsiteY2" fmla="*/ 3049 h 3156"/>
              <a:gd name="connsiteX3" fmla="*/ 3516 w 9156"/>
              <a:gd name="connsiteY3" fmla="*/ 3054 h 3156"/>
              <a:gd name="connsiteX4" fmla="*/ 3113 w 9156"/>
              <a:gd name="connsiteY4" fmla="*/ 3156 h 3156"/>
              <a:gd name="connsiteX5" fmla="*/ 2710 w 9156"/>
              <a:gd name="connsiteY5" fmla="*/ 3054 h 3156"/>
              <a:gd name="connsiteX6" fmla="*/ 2700 w 9156"/>
              <a:gd name="connsiteY6" fmla="*/ 3049 h 3156"/>
              <a:gd name="connsiteX7" fmla="*/ 2699 w 9156"/>
              <a:gd name="connsiteY7" fmla="*/ 3049 h 3156"/>
              <a:gd name="connsiteX8" fmla="*/ 0 w 9156"/>
              <a:gd name="connsiteY8" fmla="*/ 1689 h 3156"/>
              <a:gd name="connsiteX9" fmla="*/ 6 w 9156"/>
              <a:gd name="connsiteY9" fmla="*/ 15 h 3156"/>
              <a:gd name="connsiteX10" fmla="*/ 9156 w 9156"/>
              <a:gd name="connsiteY10" fmla="*/ 0 h 3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125" h="2322">
                <a:moveTo>
                  <a:pt x="4" y="0"/>
                </a:moveTo>
                <a:lnTo>
                  <a:pt x="7125" y="0"/>
                </a:lnTo>
                <a:lnTo>
                  <a:pt x="3013" y="2231"/>
                </a:lnTo>
                <a:lnTo>
                  <a:pt x="3003" y="2231"/>
                </a:lnTo>
                <a:lnTo>
                  <a:pt x="2996" y="2235"/>
                </a:lnTo>
                <a:cubicBezTo>
                  <a:pt x="2893" y="2290"/>
                  <a:pt x="2775" y="2322"/>
                  <a:pt x="2652" y="2322"/>
                </a:cubicBezTo>
                <a:cubicBezTo>
                  <a:pt x="2529" y="2322"/>
                  <a:pt x="2412" y="2290"/>
                  <a:pt x="2309" y="2235"/>
                </a:cubicBezTo>
                <a:lnTo>
                  <a:pt x="2300" y="2231"/>
                </a:lnTo>
                <a:lnTo>
                  <a:pt x="2300" y="2231"/>
                </a:lnTo>
                <a:lnTo>
                  <a:pt x="0" y="1072"/>
                </a:lnTo>
                <a:lnTo>
                  <a:pt x="4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58" name="任意多边形 40"/>
          <p:cNvSpPr/>
          <p:nvPr userDrawn="1"/>
        </p:nvSpPr>
        <p:spPr bwMode="auto">
          <a:xfrm>
            <a:off x="4570730" y="945515"/>
            <a:ext cx="1299210" cy="7461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59" name="任意多边形 47"/>
          <p:cNvSpPr/>
          <p:nvPr userDrawn="1"/>
        </p:nvSpPr>
        <p:spPr bwMode="auto">
          <a:xfrm>
            <a:off x="7284085" y="1578610"/>
            <a:ext cx="4907915" cy="39039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900" h="6148">
                <a:moveTo>
                  <a:pt x="5311" y="0"/>
                </a:moveTo>
                <a:lnTo>
                  <a:pt x="5352" y="0"/>
                </a:lnTo>
                <a:lnTo>
                  <a:pt x="5393" y="0"/>
                </a:lnTo>
                <a:cubicBezTo>
                  <a:pt x="5594" y="7"/>
                  <a:pt x="5780" y="66"/>
                  <a:pt x="5925" y="158"/>
                </a:cubicBezTo>
                <a:lnTo>
                  <a:pt x="5940" y="167"/>
                </a:lnTo>
                <a:lnTo>
                  <a:pt x="7900" y="1240"/>
                </a:lnTo>
                <a:lnTo>
                  <a:pt x="7900" y="4908"/>
                </a:lnTo>
                <a:lnTo>
                  <a:pt x="5940" y="5981"/>
                </a:lnTo>
                <a:lnTo>
                  <a:pt x="5925" y="5990"/>
                </a:lnTo>
                <a:cubicBezTo>
                  <a:pt x="5780" y="6082"/>
                  <a:pt x="5594" y="6141"/>
                  <a:pt x="5393" y="6148"/>
                </a:cubicBezTo>
                <a:lnTo>
                  <a:pt x="5352" y="6148"/>
                </a:lnTo>
                <a:lnTo>
                  <a:pt x="5311" y="6148"/>
                </a:lnTo>
                <a:cubicBezTo>
                  <a:pt x="5110" y="6141"/>
                  <a:pt x="4924" y="6082"/>
                  <a:pt x="4779" y="5990"/>
                </a:cubicBezTo>
                <a:lnTo>
                  <a:pt x="4764" y="5981"/>
                </a:lnTo>
                <a:lnTo>
                  <a:pt x="282" y="3528"/>
                </a:lnTo>
                <a:lnTo>
                  <a:pt x="282" y="3525"/>
                </a:lnTo>
                <a:lnTo>
                  <a:pt x="270" y="3518"/>
                </a:lnTo>
                <a:cubicBezTo>
                  <a:pt x="106" y="3418"/>
                  <a:pt x="0" y="3260"/>
                  <a:pt x="0" y="3080"/>
                </a:cubicBezTo>
                <a:lnTo>
                  <a:pt x="0" y="3071"/>
                </a:lnTo>
                <a:lnTo>
                  <a:pt x="0" y="3068"/>
                </a:lnTo>
                <a:cubicBezTo>
                  <a:pt x="0" y="2888"/>
                  <a:pt x="106" y="2730"/>
                  <a:pt x="270" y="2630"/>
                </a:cubicBezTo>
                <a:lnTo>
                  <a:pt x="282" y="2623"/>
                </a:lnTo>
                <a:lnTo>
                  <a:pt x="282" y="2620"/>
                </a:lnTo>
                <a:lnTo>
                  <a:pt x="4764" y="167"/>
                </a:lnTo>
                <a:lnTo>
                  <a:pt x="4779" y="158"/>
                </a:lnTo>
                <a:cubicBezTo>
                  <a:pt x="4924" y="66"/>
                  <a:pt x="5110" y="7"/>
                  <a:pt x="5311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0" name="任意多边形 48"/>
          <p:cNvSpPr/>
          <p:nvPr userDrawn="1"/>
        </p:nvSpPr>
        <p:spPr bwMode="auto">
          <a:xfrm>
            <a:off x="5130374" y="4953635"/>
            <a:ext cx="6790271" cy="1904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693" h="2999">
                <a:moveTo>
                  <a:pt x="5306" y="0"/>
                </a:moveTo>
                <a:lnTo>
                  <a:pt x="5347" y="0"/>
                </a:lnTo>
                <a:lnTo>
                  <a:pt x="5387" y="0"/>
                </a:lnTo>
                <a:cubicBezTo>
                  <a:pt x="5588" y="7"/>
                  <a:pt x="5774" y="66"/>
                  <a:pt x="5920" y="158"/>
                </a:cubicBezTo>
                <a:lnTo>
                  <a:pt x="5935" y="167"/>
                </a:lnTo>
                <a:lnTo>
                  <a:pt x="10416" y="2620"/>
                </a:lnTo>
                <a:lnTo>
                  <a:pt x="10416" y="2623"/>
                </a:lnTo>
                <a:lnTo>
                  <a:pt x="10428" y="2630"/>
                </a:lnTo>
                <a:cubicBezTo>
                  <a:pt x="10567" y="2714"/>
                  <a:pt x="10664" y="2840"/>
                  <a:pt x="10691" y="2985"/>
                </a:cubicBezTo>
                <a:lnTo>
                  <a:pt x="10693" y="2999"/>
                </a:lnTo>
                <a:lnTo>
                  <a:pt x="0" y="2999"/>
                </a:lnTo>
                <a:lnTo>
                  <a:pt x="2" y="2985"/>
                </a:lnTo>
                <a:cubicBezTo>
                  <a:pt x="29" y="2840"/>
                  <a:pt x="127" y="2714"/>
                  <a:pt x="265" y="2630"/>
                </a:cubicBezTo>
                <a:lnTo>
                  <a:pt x="277" y="2623"/>
                </a:lnTo>
                <a:lnTo>
                  <a:pt x="277" y="2620"/>
                </a:lnTo>
                <a:lnTo>
                  <a:pt x="4759" y="167"/>
                </a:lnTo>
                <a:lnTo>
                  <a:pt x="4774" y="158"/>
                </a:lnTo>
                <a:cubicBezTo>
                  <a:pt x="4919" y="66"/>
                  <a:pt x="5105" y="7"/>
                  <a:pt x="5306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1" name="任意多边形 49"/>
          <p:cNvSpPr/>
          <p:nvPr userDrawn="1"/>
        </p:nvSpPr>
        <p:spPr bwMode="auto">
          <a:xfrm>
            <a:off x="5605145" y="5471160"/>
            <a:ext cx="843280" cy="47244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62" name="任意多边形 50"/>
          <p:cNvSpPr/>
          <p:nvPr userDrawn="1"/>
        </p:nvSpPr>
        <p:spPr bwMode="auto">
          <a:xfrm>
            <a:off x="0" y="4331970"/>
            <a:ext cx="831850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310" h="979">
                <a:moveTo>
                  <a:pt x="429" y="0"/>
                </a:moveTo>
                <a:lnTo>
                  <a:pt x="436" y="0"/>
                </a:lnTo>
                <a:lnTo>
                  <a:pt x="443" y="0"/>
                </a:lnTo>
                <a:cubicBezTo>
                  <a:pt x="475" y="1"/>
                  <a:pt x="506" y="10"/>
                  <a:pt x="530" y="25"/>
                </a:cubicBezTo>
                <a:lnTo>
                  <a:pt x="532" y="27"/>
                </a:lnTo>
                <a:lnTo>
                  <a:pt x="1264" y="417"/>
                </a:lnTo>
                <a:lnTo>
                  <a:pt x="1264" y="418"/>
                </a:lnTo>
                <a:lnTo>
                  <a:pt x="1266" y="419"/>
                </a:lnTo>
                <a:cubicBezTo>
                  <a:pt x="1293" y="435"/>
                  <a:pt x="1310" y="460"/>
                  <a:pt x="1310" y="489"/>
                </a:cubicBezTo>
                <a:lnTo>
                  <a:pt x="1310" y="489"/>
                </a:lnTo>
                <a:lnTo>
                  <a:pt x="1310" y="490"/>
                </a:lnTo>
                <a:lnTo>
                  <a:pt x="1310" y="490"/>
                </a:lnTo>
                <a:cubicBezTo>
                  <a:pt x="1310" y="519"/>
                  <a:pt x="1293" y="544"/>
                  <a:pt x="1266" y="560"/>
                </a:cubicBezTo>
                <a:lnTo>
                  <a:pt x="1264" y="561"/>
                </a:lnTo>
                <a:lnTo>
                  <a:pt x="1264" y="562"/>
                </a:lnTo>
                <a:lnTo>
                  <a:pt x="532" y="952"/>
                </a:lnTo>
                <a:lnTo>
                  <a:pt x="530" y="954"/>
                </a:lnTo>
                <a:cubicBezTo>
                  <a:pt x="506" y="969"/>
                  <a:pt x="475" y="978"/>
                  <a:pt x="443" y="979"/>
                </a:cubicBezTo>
                <a:lnTo>
                  <a:pt x="436" y="979"/>
                </a:lnTo>
                <a:lnTo>
                  <a:pt x="429" y="979"/>
                </a:lnTo>
                <a:cubicBezTo>
                  <a:pt x="397" y="978"/>
                  <a:pt x="366" y="969"/>
                  <a:pt x="342" y="954"/>
                </a:cubicBezTo>
                <a:lnTo>
                  <a:pt x="340" y="952"/>
                </a:lnTo>
                <a:lnTo>
                  <a:pt x="0" y="771"/>
                </a:lnTo>
                <a:lnTo>
                  <a:pt x="0" y="208"/>
                </a:lnTo>
                <a:lnTo>
                  <a:pt x="340" y="27"/>
                </a:lnTo>
                <a:lnTo>
                  <a:pt x="342" y="25"/>
                </a:lnTo>
                <a:cubicBezTo>
                  <a:pt x="366" y="10"/>
                  <a:pt x="397" y="1"/>
                  <a:pt x="429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pic>
        <p:nvPicPr>
          <p:cNvPr id="63" name="图片 62" descr="F:\WYT\2020.2.24-ppt模板\普教\普教ppt图-02.png普教ppt图-0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>
          <a:xfrm>
            <a:off x="6040756" y="1870711"/>
            <a:ext cx="6160770" cy="4978400"/>
          </a:xfrm>
          <a:prstGeom prst="rect">
            <a:avLst/>
          </a:prstGeom>
        </p:spPr>
      </p:pic>
      <p:grpSp>
        <p:nvGrpSpPr>
          <p:cNvPr id="64" name="组合 63"/>
          <p:cNvGrpSpPr/>
          <p:nvPr userDrawn="1"/>
        </p:nvGrpSpPr>
        <p:grpSpPr>
          <a:xfrm>
            <a:off x="792654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5" name="直接连接符 64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 userDrawn="1"/>
        </p:nvGrpSpPr>
        <p:grpSpPr>
          <a:xfrm>
            <a:off x="8433278" y="6016625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68" name="直接连接符 67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 userDrawn="1"/>
        </p:nvGrpSpPr>
        <p:grpSpPr>
          <a:xfrm>
            <a:off x="8867879" y="635952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1" name="直接连接符 70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椭圆 7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 userDrawn="1"/>
        </p:nvGrpSpPr>
        <p:grpSpPr>
          <a:xfrm flipH="1" flipV="1">
            <a:off x="10862153" y="186258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4" name="直接连接符 73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 userDrawn="1"/>
        </p:nvGrpSpPr>
        <p:grpSpPr>
          <a:xfrm flipH="1" flipV="1">
            <a:off x="11296754" y="2162810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77" name="直接连接符 76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矩形 82"/>
          <p:cNvSpPr/>
          <p:nvPr userDrawn="1"/>
        </p:nvSpPr>
        <p:spPr>
          <a:xfrm>
            <a:off x="10343065" y="573063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股票代码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688083</a:t>
            </a: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  <p:sp>
        <p:nvSpPr>
          <p:cNvPr id="32" name="文本框 31"/>
          <p:cNvSpPr txBox="1"/>
          <p:nvPr userDrawn="1"/>
        </p:nvSpPr>
        <p:spPr>
          <a:xfrm>
            <a:off x="1018675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33" name="文本框 32"/>
          <p:cNvSpPr txBox="1"/>
          <p:nvPr userDrawn="1"/>
        </p:nvSpPr>
        <p:spPr>
          <a:xfrm>
            <a:off x="765383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0"/>
          <p:cNvSpPr/>
          <p:nvPr userDrawn="1"/>
        </p:nvSpPr>
        <p:spPr bwMode="auto">
          <a:xfrm>
            <a:off x="502920" y="-23495"/>
            <a:ext cx="4454525" cy="2954655"/>
          </a:xfrm>
          <a:custGeom>
            <a:avLst/>
            <a:gdLst>
              <a:gd name="connsiteX0" fmla="*/ 0 w 7015"/>
              <a:gd name="connsiteY0" fmla="*/ 34 h 4653"/>
              <a:gd name="connsiteX1" fmla="*/ 5165 w 7015"/>
              <a:gd name="connsiteY1" fmla="*/ 0 h 4653"/>
              <a:gd name="connsiteX2" fmla="*/ 6785 w 7015"/>
              <a:gd name="connsiteY2" fmla="*/ 1121 h 4653"/>
              <a:gd name="connsiteX3" fmla="*/ 6785 w 7015"/>
              <a:gd name="connsiteY3" fmla="*/ 1123 h 4653"/>
              <a:gd name="connsiteX4" fmla="*/ 6795 w 7015"/>
              <a:gd name="connsiteY4" fmla="*/ 1130 h 4653"/>
              <a:gd name="connsiteX5" fmla="*/ 7015 w 7015"/>
              <a:gd name="connsiteY5" fmla="*/ 1569 h 4653"/>
              <a:gd name="connsiteX6" fmla="*/ 7015 w 7015"/>
              <a:gd name="connsiteY6" fmla="*/ 1572 h 4653"/>
              <a:gd name="connsiteX7" fmla="*/ 7015 w 7015"/>
              <a:gd name="connsiteY7" fmla="*/ 1581 h 4653"/>
              <a:gd name="connsiteX8" fmla="*/ 6795 w 7015"/>
              <a:gd name="connsiteY8" fmla="*/ 2020 h 4653"/>
              <a:gd name="connsiteX9" fmla="*/ 6785 w 7015"/>
              <a:gd name="connsiteY9" fmla="*/ 2027 h 4653"/>
              <a:gd name="connsiteX10" fmla="*/ 6785 w 7015"/>
              <a:gd name="connsiteY10" fmla="*/ 2029 h 4653"/>
              <a:gd name="connsiteX11" fmla="*/ 3136 w 7015"/>
              <a:gd name="connsiteY11" fmla="*/ 4486 h 4653"/>
              <a:gd name="connsiteX12" fmla="*/ 3123 w 7015"/>
              <a:gd name="connsiteY12" fmla="*/ 4495 h 4653"/>
              <a:gd name="connsiteX13" fmla="*/ 2690 w 7015"/>
              <a:gd name="connsiteY13" fmla="*/ 4653 h 4653"/>
              <a:gd name="connsiteX14" fmla="*/ 2657 w 7015"/>
              <a:gd name="connsiteY14" fmla="*/ 4653 h 4653"/>
              <a:gd name="connsiteX15" fmla="*/ 2654 w 7015"/>
              <a:gd name="connsiteY15" fmla="*/ 4653 h 4653"/>
              <a:gd name="connsiteX16" fmla="*/ 2650 w 7015"/>
              <a:gd name="connsiteY16" fmla="*/ 4653 h 4653"/>
              <a:gd name="connsiteX17" fmla="*/ 2617 w 7015"/>
              <a:gd name="connsiteY17" fmla="*/ 4653 h 4653"/>
              <a:gd name="connsiteX18" fmla="*/ 2184 w 7015"/>
              <a:gd name="connsiteY18" fmla="*/ 4495 h 4653"/>
              <a:gd name="connsiteX19" fmla="*/ 2172 w 7015"/>
              <a:gd name="connsiteY19" fmla="*/ 4486 h 4653"/>
              <a:gd name="connsiteX20" fmla="*/ 30 w 7015"/>
              <a:gd name="connsiteY20" fmla="*/ 3044 h 4653"/>
              <a:gd name="connsiteX21" fmla="*/ 0 w 7015"/>
              <a:gd name="connsiteY21" fmla="*/ 34 h 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015" h="4653">
                <a:moveTo>
                  <a:pt x="0" y="34"/>
                </a:moveTo>
                <a:lnTo>
                  <a:pt x="5165" y="0"/>
                </a:lnTo>
                <a:lnTo>
                  <a:pt x="6785" y="1121"/>
                </a:lnTo>
                <a:lnTo>
                  <a:pt x="6785" y="1123"/>
                </a:lnTo>
                <a:lnTo>
                  <a:pt x="6795" y="1130"/>
                </a:lnTo>
                <a:cubicBezTo>
                  <a:pt x="6928" y="1230"/>
                  <a:pt x="7015" y="1389"/>
                  <a:pt x="7015" y="1569"/>
                </a:cubicBezTo>
                <a:lnTo>
                  <a:pt x="7015" y="1572"/>
                </a:lnTo>
                <a:lnTo>
                  <a:pt x="7015" y="1581"/>
                </a:lnTo>
                <a:cubicBezTo>
                  <a:pt x="7015" y="1761"/>
                  <a:pt x="6928" y="1920"/>
                  <a:pt x="6795" y="2020"/>
                </a:cubicBezTo>
                <a:lnTo>
                  <a:pt x="6785" y="2027"/>
                </a:lnTo>
                <a:lnTo>
                  <a:pt x="6785" y="2029"/>
                </a:lnTo>
                <a:lnTo>
                  <a:pt x="3136" y="4486"/>
                </a:lnTo>
                <a:lnTo>
                  <a:pt x="3123" y="4495"/>
                </a:lnTo>
                <a:cubicBezTo>
                  <a:pt x="3005" y="4587"/>
                  <a:pt x="2855" y="4646"/>
                  <a:pt x="2690" y="4653"/>
                </a:cubicBezTo>
                <a:lnTo>
                  <a:pt x="2657" y="4653"/>
                </a:lnTo>
                <a:lnTo>
                  <a:pt x="2654" y="4653"/>
                </a:lnTo>
                <a:lnTo>
                  <a:pt x="2650" y="4653"/>
                </a:lnTo>
                <a:lnTo>
                  <a:pt x="2617" y="4653"/>
                </a:lnTo>
                <a:cubicBezTo>
                  <a:pt x="2454" y="4646"/>
                  <a:pt x="2302" y="4587"/>
                  <a:pt x="2184" y="4495"/>
                </a:cubicBezTo>
                <a:lnTo>
                  <a:pt x="2172" y="4486"/>
                </a:lnTo>
                <a:lnTo>
                  <a:pt x="30" y="3044"/>
                </a:lnTo>
                <a:lnTo>
                  <a:pt x="0" y="34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2"/>
          <p:cNvSpPr/>
          <p:nvPr userDrawn="1"/>
        </p:nvSpPr>
        <p:spPr bwMode="auto">
          <a:xfrm>
            <a:off x="-15875" y="-8255"/>
            <a:ext cx="4651375" cy="301625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325" h="4750">
                <a:moveTo>
                  <a:pt x="0" y="0"/>
                </a:moveTo>
                <a:lnTo>
                  <a:pt x="5530" y="0"/>
                </a:lnTo>
                <a:lnTo>
                  <a:pt x="7084" y="1046"/>
                </a:lnTo>
                <a:lnTo>
                  <a:pt x="7084" y="1049"/>
                </a:lnTo>
                <a:lnTo>
                  <a:pt x="7094" y="1056"/>
                </a:lnTo>
                <a:cubicBezTo>
                  <a:pt x="7234" y="1161"/>
                  <a:pt x="7325" y="1327"/>
                  <a:pt x="7325" y="1516"/>
                </a:cubicBezTo>
                <a:lnTo>
                  <a:pt x="7325" y="1519"/>
                </a:lnTo>
                <a:lnTo>
                  <a:pt x="7325" y="1529"/>
                </a:lnTo>
                <a:cubicBezTo>
                  <a:pt x="7325" y="1718"/>
                  <a:pt x="7234" y="1884"/>
                  <a:pt x="7094" y="1989"/>
                </a:cubicBezTo>
                <a:lnTo>
                  <a:pt x="7084" y="1996"/>
                </a:lnTo>
                <a:lnTo>
                  <a:pt x="7084" y="1999"/>
                </a:lnTo>
                <a:lnTo>
                  <a:pt x="3257" y="4575"/>
                </a:lnTo>
                <a:lnTo>
                  <a:pt x="3244" y="4584"/>
                </a:lnTo>
                <a:cubicBezTo>
                  <a:pt x="3120" y="4681"/>
                  <a:pt x="2962" y="4743"/>
                  <a:pt x="2790" y="4750"/>
                </a:cubicBezTo>
                <a:lnTo>
                  <a:pt x="2755" y="4750"/>
                </a:lnTo>
                <a:lnTo>
                  <a:pt x="2752" y="4750"/>
                </a:lnTo>
                <a:lnTo>
                  <a:pt x="2748" y="4750"/>
                </a:lnTo>
                <a:lnTo>
                  <a:pt x="2713" y="4750"/>
                </a:lnTo>
                <a:cubicBezTo>
                  <a:pt x="2542" y="4743"/>
                  <a:pt x="2383" y="4681"/>
                  <a:pt x="2259" y="4584"/>
                </a:cubicBezTo>
                <a:lnTo>
                  <a:pt x="2246" y="4575"/>
                </a:lnTo>
                <a:lnTo>
                  <a:pt x="0" y="3063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304AC6"/>
              </a:gs>
              <a:gs pos="100000">
                <a:srgbClr val="456CE5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9" name="任意多边形 40"/>
          <p:cNvSpPr/>
          <p:nvPr userDrawn="1"/>
        </p:nvSpPr>
        <p:spPr bwMode="auto">
          <a:xfrm>
            <a:off x="10323195" y="402590"/>
            <a:ext cx="1348105" cy="89916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 flipH="1" flipV="1">
            <a:off x="2830038" y="-68580"/>
            <a:ext cx="1470817" cy="862874"/>
            <a:chOff x="9541" y="8949"/>
            <a:chExt cx="3759" cy="220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2" name="直接连接符 11"/>
            <p:cNvCxnSpPr/>
            <p:nvPr/>
          </p:nvCxnSpPr>
          <p:spPr>
            <a:xfrm flipV="1">
              <a:off x="9541" y="9085"/>
              <a:ext cx="3585" cy="206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 userDrawn="1"/>
        </p:nvGrpSpPr>
        <p:grpSpPr>
          <a:xfrm flipH="1" flipV="1">
            <a:off x="3627598" y="-45859"/>
            <a:ext cx="1013021" cy="598218"/>
            <a:chOff x="10711" y="8949"/>
            <a:chExt cx="2589" cy="1528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5" name="直接连接符 14"/>
            <p:cNvCxnSpPr/>
            <p:nvPr/>
          </p:nvCxnSpPr>
          <p:spPr>
            <a:xfrm flipV="1">
              <a:off x="10711" y="9085"/>
              <a:ext cx="2415" cy="1392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 userDrawn="1"/>
        </p:nvGrpSpPr>
        <p:grpSpPr>
          <a:xfrm flipH="1" flipV="1">
            <a:off x="3117954" y="-50036"/>
            <a:ext cx="732083" cy="436135"/>
            <a:chOff x="11429" y="8949"/>
            <a:chExt cx="1871" cy="1114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18" name="直接连接符 17"/>
            <p:cNvCxnSpPr/>
            <p:nvPr/>
          </p:nvCxnSpPr>
          <p:spPr>
            <a:xfrm flipV="1">
              <a:off x="11429" y="9085"/>
              <a:ext cx="1698" cy="978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 userDrawn="1"/>
        </p:nvGrpSpPr>
        <p:grpSpPr>
          <a:xfrm>
            <a:off x="-16032" y="2187704"/>
            <a:ext cx="1396474" cy="820200"/>
            <a:chOff x="9731" y="8949"/>
            <a:chExt cx="3569" cy="2095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1" name="直接连接符 20"/>
            <p:cNvCxnSpPr/>
            <p:nvPr/>
          </p:nvCxnSpPr>
          <p:spPr>
            <a:xfrm flipV="1">
              <a:off x="9731" y="9085"/>
              <a:ext cx="3395" cy="1959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 userDrawn="1"/>
        </p:nvGrpSpPr>
        <p:grpSpPr>
          <a:xfrm>
            <a:off x="4549" y="2187575"/>
            <a:ext cx="895246" cy="530879"/>
            <a:chOff x="11012" y="8949"/>
            <a:chExt cx="2288" cy="1356"/>
          </a:xfrm>
          <a:effectLst>
            <a:outerShdw blurRad="127000" dist="63500" dir="2700000" algn="tl" rotWithShape="0">
              <a:prstClr val="black">
                <a:alpha val="20000"/>
              </a:prstClr>
            </a:outerShdw>
          </a:effectLst>
        </p:grpSpPr>
        <p:cxnSp>
          <p:nvCxnSpPr>
            <p:cNvPr id="24" name="直接连接符 23"/>
            <p:cNvCxnSpPr/>
            <p:nvPr/>
          </p:nvCxnSpPr>
          <p:spPr>
            <a:xfrm flipV="1">
              <a:off x="11012" y="9085"/>
              <a:ext cx="2115" cy="1220"/>
            </a:xfrm>
            <a:prstGeom prst="line">
              <a:avLst/>
            </a:prstGeom>
            <a:ln w="38100">
              <a:solidFill>
                <a:srgbClr val="A1BC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 rot="1560000">
              <a:off x="12982" y="8949"/>
              <a:ext cx="318" cy="257"/>
            </a:xfrm>
            <a:prstGeom prst="ellipse">
              <a:avLst/>
            </a:prstGeom>
            <a:solidFill>
              <a:srgbClr val="A1B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圆角矩形 83"/>
          <p:cNvSpPr/>
          <p:nvPr userDrawn="1"/>
        </p:nvSpPr>
        <p:spPr>
          <a:xfrm flipV="1">
            <a:off x="5678805" y="3453765"/>
            <a:ext cx="83439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15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1" name="任意多边形 16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78859"/>
            <a:ext cx="10515600" cy="646331"/>
          </a:xfrm>
          <a:noFill/>
        </p:spPr>
        <p:txBody>
          <a:bodyPr wrap="square" rtlCol="0">
            <a:spAutoFit/>
          </a:bodyPr>
          <a:lstStyle>
            <a:lvl1pPr algn="ctr">
              <a:defRPr 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ctr"/>
            <a:r>
              <a:rPr lang="zh-CN" altLang="en-US" sz="4000" b="1" spc="100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34" name="Subtitle 2"/>
          <p:cNvSpPr>
            <a:spLocks noGrp="1"/>
          </p:cNvSpPr>
          <p:nvPr>
            <p:ph type="subTitle" idx="13" hasCustomPrompt="1"/>
          </p:nvPr>
        </p:nvSpPr>
        <p:spPr>
          <a:xfrm>
            <a:off x="832105" y="3965575"/>
            <a:ext cx="10515600" cy="313932"/>
          </a:xfrm>
        </p:spPr>
        <p:txBody>
          <a:bodyPr wrap="square">
            <a:spAutoFit/>
          </a:bodyPr>
          <a:lstStyle>
            <a:lvl1pPr marL="0" indent="0" algn="ctr">
              <a:buFontTx/>
              <a:buNone/>
              <a:defRPr lang="en-US" altLang="zh-CN" sz="1600" dirty="0">
                <a:solidFill>
                  <a:schemeClr val="bg1"/>
                </a:solidFill>
                <a:latin typeface="+mj-lt"/>
                <a:ea typeface="黑体" panose="02010609060101010101" charset="-122"/>
              </a:defRPr>
            </a:lvl1pPr>
          </a:lstStyle>
          <a:p>
            <a:pPr marL="0" lvl="0" defTabSz="457200">
              <a:buClrTx/>
              <a:buSzTx/>
              <a:buFontTx/>
            </a:pPr>
            <a:r>
              <a:rPr lang="zh-CN" altLang="en-US" dirty="0"/>
              <a:t>此处可以输入对此部分内容的简单说明或二级标题</a:t>
            </a:r>
            <a:endParaRPr lang="en-US" altLang="zh-CN" dirty="0"/>
          </a:p>
        </p:txBody>
      </p:sp>
      <p:sp>
        <p:nvSpPr>
          <p:cNvPr id="49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211865" y="825852"/>
            <a:ext cx="1444250" cy="1194435"/>
          </a:xfrm>
        </p:spPr>
        <p:txBody>
          <a:bodyPr>
            <a:noAutofit/>
          </a:bodyPr>
          <a:lstStyle>
            <a:lvl1pPr marL="0" indent="0" algn="ctr">
              <a:buNone/>
              <a:defRPr sz="8000" b="1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01</a:t>
            </a:r>
          </a:p>
        </p:txBody>
      </p:sp>
      <p:pic>
        <p:nvPicPr>
          <p:cNvPr id="28" name="图形 27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 userDrawn="1"/>
        </p:nvSpPr>
        <p:spPr>
          <a:xfrm>
            <a:off x="0" y="-5715"/>
            <a:ext cx="12192000" cy="2722245"/>
          </a:xfrm>
          <a:prstGeom prst="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思源黑体" panose="020B0500000000090000" pitchFamily="34" charset="-122"/>
              <a:ea typeface="思源黑体" panose="020B0500000000090000" pitchFamily="34" charset="-122"/>
              <a:sym typeface="思源黑体" panose="020B0500000000090000" pitchFamily="34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3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FDBA0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34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5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矩形: 圆角 10"/>
          <p:cNvSpPr/>
          <p:nvPr userDrawn="1"/>
        </p:nvSpPr>
        <p:spPr>
          <a:xfrm rot="13452548">
            <a:off x="2016570" y="2411724"/>
            <a:ext cx="486790" cy="486565"/>
          </a:xfrm>
          <a:prstGeom prst="roundRect">
            <a:avLst/>
          </a:prstGeom>
          <a:solidFill>
            <a:srgbClr val="304A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29578" y="1077277"/>
            <a:ext cx="11317922" cy="1462723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请在此添加文字说明，编辑文字。请在此添加文字说明，编辑文字请在此添加文字说明，编辑文字。请在此添加文字说明，编辑文字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请在此添加文字说明，编辑文字。</a:t>
            </a:r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27355" y="405765"/>
            <a:ext cx="2031325" cy="424732"/>
          </a:xfrm>
          <a:noFill/>
        </p:spPr>
        <p:txBody>
          <a:bodyPr wrap="none" rtlCol="0">
            <a:spAutoFit/>
          </a:bodyPr>
          <a:lstStyle>
            <a:lvl1pPr>
              <a:defRPr lang="en-US" sz="2400" b="1" dirty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此处输入标题</a:t>
            </a:r>
          </a:p>
        </p:txBody>
      </p:sp>
      <p:sp>
        <p:nvSpPr>
          <p:cNvPr id="8" name="任意多边形 6"/>
          <p:cNvSpPr/>
          <p:nvPr userDrawn="1"/>
        </p:nvSpPr>
        <p:spPr bwMode="auto">
          <a:xfrm>
            <a:off x="0" y="295275"/>
            <a:ext cx="367030" cy="6388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519" h="872">
                <a:moveTo>
                  <a:pt x="0" y="0"/>
                </a:moveTo>
                <a:lnTo>
                  <a:pt x="433" y="280"/>
                </a:lnTo>
                <a:lnTo>
                  <a:pt x="433" y="282"/>
                </a:lnTo>
                <a:lnTo>
                  <a:pt x="438" y="285"/>
                </a:lnTo>
                <a:cubicBezTo>
                  <a:pt x="487" y="318"/>
                  <a:pt x="519" y="373"/>
                  <a:pt x="519" y="436"/>
                </a:cubicBezTo>
                <a:cubicBezTo>
                  <a:pt x="519" y="499"/>
                  <a:pt x="487" y="554"/>
                  <a:pt x="438" y="587"/>
                </a:cubicBezTo>
                <a:lnTo>
                  <a:pt x="433" y="590"/>
                </a:lnTo>
                <a:lnTo>
                  <a:pt x="433" y="592"/>
                </a:lnTo>
                <a:lnTo>
                  <a:pt x="0" y="872"/>
                </a:lnTo>
                <a:lnTo>
                  <a:pt x="0" y="0"/>
                </a:lnTo>
                <a:close/>
              </a:path>
            </a:pathLst>
          </a:cu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pic>
        <p:nvPicPr>
          <p:cNvPr id="13" name="图形 12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1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7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图形 9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2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3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9" name="图形 8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10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50"/>
          <p:cNvSpPr/>
          <p:nvPr userDrawn="1"/>
        </p:nvSpPr>
        <p:spPr bwMode="auto">
          <a:xfrm>
            <a:off x="-8255" y="4895215"/>
            <a:ext cx="616585" cy="6216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71" h="979">
                <a:moveTo>
                  <a:pt x="90" y="0"/>
                </a:moveTo>
                <a:lnTo>
                  <a:pt x="97" y="0"/>
                </a:lnTo>
                <a:lnTo>
                  <a:pt x="104" y="0"/>
                </a:lnTo>
                <a:cubicBezTo>
                  <a:pt x="136" y="1"/>
                  <a:pt x="167" y="10"/>
                  <a:pt x="191" y="25"/>
                </a:cubicBezTo>
                <a:lnTo>
                  <a:pt x="193" y="27"/>
                </a:lnTo>
                <a:lnTo>
                  <a:pt x="925" y="417"/>
                </a:lnTo>
                <a:lnTo>
                  <a:pt x="925" y="418"/>
                </a:lnTo>
                <a:lnTo>
                  <a:pt x="927" y="419"/>
                </a:lnTo>
                <a:cubicBezTo>
                  <a:pt x="954" y="435"/>
                  <a:pt x="971" y="460"/>
                  <a:pt x="971" y="489"/>
                </a:cubicBezTo>
                <a:lnTo>
                  <a:pt x="971" y="490"/>
                </a:lnTo>
                <a:cubicBezTo>
                  <a:pt x="971" y="519"/>
                  <a:pt x="954" y="544"/>
                  <a:pt x="927" y="560"/>
                </a:cubicBezTo>
                <a:lnTo>
                  <a:pt x="925" y="561"/>
                </a:lnTo>
                <a:lnTo>
                  <a:pt x="925" y="562"/>
                </a:lnTo>
                <a:lnTo>
                  <a:pt x="193" y="952"/>
                </a:lnTo>
                <a:lnTo>
                  <a:pt x="191" y="954"/>
                </a:lnTo>
                <a:cubicBezTo>
                  <a:pt x="167" y="969"/>
                  <a:pt x="136" y="978"/>
                  <a:pt x="104" y="979"/>
                </a:cubicBezTo>
                <a:lnTo>
                  <a:pt x="97" y="979"/>
                </a:lnTo>
                <a:lnTo>
                  <a:pt x="90" y="979"/>
                </a:lnTo>
                <a:cubicBezTo>
                  <a:pt x="58" y="978"/>
                  <a:pt x="27" y="969"/>
                  <a:pt x="3" y="954"/>
                </a:cubicBezTo>
                <a:lnTo>
                  <a:pt x="1" y="952"/>
                </a:lnTo>
                <a:lnTo>
                  <a:pt x="0" y="951"/>
                </a:lnTo>
                <a:lnTo>
                  <a:pt x="0" y="28"/>
                </a:lnTo>
                <a:lnTo>
                  <a:pt x="1" y="27"/>
                </a:lnTo>
                <a:lnTo>
                  <a:pt x="3" y="25"/>
                </a:lnTo>
                <a:cubicBezTo>
                  <a:pt x="27" y="10"/>
                  <a:pt x="58" y="1"/>
                  <a:pt x="90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8" name="任意多边形 8"/>
          <p:cNvSpPr/>
          <p:nvPr userDrawn="1"/>
        </p:nvSpPr>
        <p:spPr bwMode="auto">
          <a:xfrm>
            <a:off x="7778750" y="5445760"/>
            <a:ext cx="4420870" cy="141922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124" h="2608">
                <a:moveTo>
                  <a:pt x="5007" y="0"/>
                </a:moveTo>
                <a:lnTo>
                  <a:pt x="5048" y="0"/>
                </a:lnTo>
                <a:lnTo>
                  <a:pt x="5088" y="0"/>
                </a:lnTo>
                <a:cubicBezTo>
                  <a:pt x="5289" y="7"/>
                  <a:pt x="5475" y="66"/>
                  <a:pt x="5621" y="158"/>
                </a:cubicBezTo>
                <a:lnTo>
                  <a:pt x="5636" y="167"/>
                </a:lnTo>
                <a:lnTo>
                  <a:pt x="8124" y="1529"/>
                </a:lnTo>
                <a:lnTo>
                  <a:pt x="8124" y="2608"/>
                </a:lnTo>
                <a:lnTo>
                  <a:pt x="0" y="2608"/>
                </a:lnTo>
                <a:lnTo>
                  <a:pt x="4460" y="167"/>
                </a:lnTo>
                <a:lnTo>
                  <a:pt x="4475" y="158"/>
                </a:lnTo>
                <a:cubicBezTo>
                  <a:pt x="4620" y="66"/>
                  <a:pt x="4806" y="7"/>
                  <a:pt x="5007" y="0"/>
                </a:cubicBez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9" name="任意多边形 9"/>
          <p:cNvSpPr/>
          <p:nvPr userDrawn="1"/>
        </p:nvSpPr>
        <p:spPr bwMode="auto">
          <a:xfrm>
            <a:off x="6827520" y="6112510"/>
            <a:ext cx="951230" cy="5327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334" h="4489">
                <a:moveTo>
                  <a:pt x="3167" y="0"/>
                </a:moveTo>
                <a:lnTo>
                  <a:pt x="3167" y="0"/>
                </a:lnTo>
                <a:lnTo>
                  <a:pt x="3191" y="0"/>
                </a:lnTo>
                <a:cubicBezTo>
                  <a:pt x="3310" y="5"/>
                  <a:pt x="3420" y="48"/>
                  <a:pt x="3506" y="115"/>
                </a:cubicBezTo>
                <a:lnTo>
                  <a:pt x="3515" y="122"/>
                </a:lnTo>
                <a:lnTo>
                  <a:pt x="6167" y="1913"/>
                </a:lnTo>
                <a:lnTo>
                  <a:pt x="6167" y="1915"/>
                </a:lnTo>
                <a:lnTo>
                  <a:pt x="6174" y="1920"/>
                </a:lnTo>
                <a:cubicBezTo>
                  <a:pt x="6271" y="1993"/>
                  <a:pt x="6334" y="2109"/>
                  <a:pt x="6334" y="2240"/>
                </a:cubicBezTo>
                <a:lnTo>
                  <a:pt x="6334" y="2242"/>
                </a:lnTo>
                <a:lnTo>
                  <a:pt x="6334" y="2247"/>
                </a:lnTo>
                <a:lnTo>
                  <a:pt x="6334" y="2249"/>
                </a:lnTo>
                <a:cubicBezTo>
                  <a:pt x="6334" y="2380"/>
                  <a:pt x="6271" y="2496"/>
                  <a:pt x="6174" y="2569"/>
                </a:cubicBezTo>
                <a:lnTo>
                  <a:pt x="6167" y="2574"/>
                </a:lnTo>
                <a:lnTo>
                  <a:pt x="6167" y="2576"/>
                </a:lnTo>
                <a:lnTo>
                  <a:pt x="3515" y="4367"/>
                </a:lnTo>
                <a:lnTo>
                  <a:pt x="3506" y="4374"/>
                </a:lnTo>
                <a:cubicBezTo>
                  <a:pt x="3420" y="4441"/>
                  <a:pt x="3310" y="4484"/>
                  <a:pt x="3191" y="4489"/>
                </a:cubicBezTo>
                <a:lnTo>
                  <a:pt x="3167" y="4489"/>
                </a:lnTo>
                <a:lnTo>
                  <a:pt x="3143" y="4489"/>
                </a:lnTo>
                <a:cubicBezTo>
                  <a:pt x="3024" y="4484"/>
                  <a:pt x="2914" y="4441"/>
                  <a:pt x="2828" y="4374"/>
                </a:cubicBezTo>
                <a:lnTo>
                  <a:pt x="2819" y="4367"/>
                </a:lnTo>
                <a:lnTo>
                  <a:pt x="167" y="2576"/>
                </a:lnTo>
                <a:lnTo>
                  <a:pt x="167" y="2574"/>
                </a:lnTo>
                <a:lnTo>
                  <a:pt x="160" y="2569"/>
                </a:lnTo>
                <a:cubicBezTo>
                  <a:pt x="63" y="2496"/>
                  <a:pt x="0" y="2380"/>
                  <a:pt x="0" y="2249"/>
                </a:cubicBezTo>
                <a:lnTo>
                  <a:pt x="0" y="2242"/>
                </a:lnTo>
                <a:lnTo>
                  <a:pt x="0" y="2242"/>
                </a:lnTo>
                <a:lnTo>
                  <a:pt x="0" y="2240"/>
                </a:lnTo>
                <a:cubicBezTo>
                  <a:pt x="0" y="2109"/>
                  <a:pt x="63" y="1993"/>
                  <a:pt x="160" y="1920"/>
                </a:cubicBezTo>
                <a:lnTo>
                  <a:pt x="167" y="1915"/>
                </a:lnTo>
                <a:lnTo>
                  <a:pt x="167" y="1913"/>
                </a:lnTo>
                <a:lnTo>
                  <a:pt x="2819" y="122"/>
                </a:lnTo>
                <a:lnTo>
                  <a:pt x="2828" y="115"/>
                </a:lnTo>
                <a:cubicBezTo>
                  <a:pt x="2914" y="48"/>
                  <a:pt x="3024" y="5"/>
                  <a:pt x="3143" y="0"/>
                </a:cubicBezTo>
                <a:lnTo>
                  <a:pt x="3167" y="0"/>
                </a:lnTo>
                <a:close/>
              </a:path>
            </a:pathLst>
          </a:custGeom>
          <a:solidFill>
            <a:srgbClr val="456CE5">
              <a:alpha val="20000"/>
            </a:srgbClr>
          </a:solidFill>
          <a:ln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en-US" dirty="0">
              <a:latin typeface="思源黑体" panose="020B0500000000090000" pitchFamily="34" charset="-122"/>
              <a:ea typeface="思源黑体" panose="020B0500000000090000" pitchFamily="34" charset="-122"/>
              <a:sym typeface="+mn-e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形 10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68815" y="6373727"/>
            <a:ext cx="1898905" cy="1563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1.xml"/><Relationship Id="rId13" Type="http://schemas.openxmlformats.org/officeDocument/2006/relationships/slideLayout" Target="../slideLayouts/slideLayout166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56.xml"/><Relationship Id="rId7" Type="http://schemas.openxmlformats.org/officeDocument/2006/relationships/slideLayout" Target="../slideLayouts/slideLayout160.xml"/><Relationship Id="rId12" Type="http://schemas.openxmlformats.org/officeDocument/2006/relationships/slideLayout" Target="../slideLayouts/slideLayout165.xml"/><Relationship Id="rId17" Type="http://schemas.openxmlformats.org/officeDocument/2006/relationships/slideLayout" Target="../slideLayouts/slideLayout170.xml"/><Relationship Id="rId2" Type="http://schemas.openxmlformats.org/officeDocument/2006/relationships/slideLayout" Target="../slideLayouts/slideLayout155.xml"/><Relationship Id="rId16" Type="http://schemas.openxmlformats.org/officeDocument/2006/relationships/slideLayout" Target="../slideLayouts/slideLayout169.xml"/><Relationship Id="rId1" Type="http://schemas.openxmlformats.org/officeDocument/2006/relationships/slideLayout" Target="../slideLayouts/slideLayout154.xml"/><Relationship Id="rId6" Type="http://schemas.openxmlformats.org/officeDocument/2006/relationships/slideLayout" Target="../slideLayouts/slideLayout159.xml"/><Relationship Id="rId11" Type="http://schemas.openxmlformats.org/officeDocument/2006/relationships/slideLayout" Target="../slideLayouts/slideLayout164.xml"/><Relationship Id="rId5" Type="http://schemas.openxmlformats.org/officeDocument/2006/relationships/slideLayout" Target="../slideLayouts/slideLayout158.xml"/><Relationship Id="rId15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63.xml"/><Relationship Id="rId4" Type="http://schemas.openxmlformats.org/officeDocument/2006/relationships/slideLayout" Target="../slideLayouts/slideLayout157.xml"/><Relationship Id="rId9" Type="http://schemas.openxmlformats.org/officeDocument/2006/relationships/slideLayout" Target="../slideLayouts/slideLayout162.xml"/><Relationship Id="rId14" Type="http://schemas.openxmlformats.org/officeDocument/2006/relationships/slideLayout" Target="../slideLayouts/slideLayout16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8.xml"/><Relationship Id="rId13" Type="http://schemas.openxmlformats.org/officeDocument/2006/relationships/slideLayout" Target="../slideLayouts/slideLayout183.xml"/><Relationship Id="rId18" Type="http://schemas.openxmlformats.org/officeDocument/2006/relationships/theme" Target="../theme/theme11.xml"/><Relationship Id="rId3" Type="http://schemas.openxmlformats.org/officeDocument/2006/relationships/slideLayout" Target="../slideLayouts/slideLayout173.xml"/><Relationship Id="rId7" Type="http://schemas.openxmlformats.org/officeDocument/2006/relationships/slideLayout" Target="../slideLayouts/slideLayout177.xml"/><Relationship Id="rId12" Type="http://schemas.openxmlformats.org/officeDocument/2006/relationships/slideLayout" Target="../slideLayouts/slideLayout182.xml"/><Relationship Id="rId17" Type="http://schemas.openxmlformats.org/officeDocument/2006/relationships/slideLayout" Target="../slideLayouts/slideLayout187.xml"/><Relationship Id="rId2" Type="http://schemas.openxmlformats.org/officeDocument/2006/relationships/slideLayout" Target="../slideLayouts/slideLayout172.xml"/><Relationship Id="rId16" Type="http://schemas.openxmlformats.org/officeDocument/2006/relationships/slideLayout" Target="../slideLayouts/slideLayout186.xml"/><Relationship Id="rId1" Type="http://schemas.openxmlformats.org/officeDocument/2006/relationships/slideLayout" Target="../slideLayouts/slideLayout171.xml"/><Relationship Id="rId6" Type="http://schemas.openxmlformats.org/officeDocument/2006/relationships/slideLayout" Target="../slideLayouts/slideLayout176.xml"/><Relationship Id="rId11" Type="http://schemas.openxmlformats.org/officeDocument/2006/relationships/slideLayout" Target="../slideLayouts/slideLayout181.xml"/><Relationship Id="rId5" Type="http://schemas.openxmlformats.org/officeDocument/2006/relationships/slideLayout" Target="../slideLayouts/slideLayout175.xml"/><Relationship Id="rId1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0.xml"/><Relationship Id="rId4" Type="http://schemas.openxmlformats.org/officeDocument/2006/relationships/slideLayout" Target="../slideLayouts/slideLayout174.xml"/><Relationship Id="rId9" Type="http://schemas.openxmlformats.org/officeDocument/2006/relationships/slideLayout" Target="../slideLayouts/slideLayout179.xml"/><Relationship Id="rId14" Type="http://schemas.openxmlformats.org/officeDocument/2006/relationships/slideLayout" Target="../slideLayouts/slideLayout184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slideLayout" Target="../slideLayouts/slideLayout200.xml"/><Relationship Id="rId18" Type="http://schemas.openxmlformats.org/officeDocument/2006/relationships/theme" Target="../theme/theme12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slideLayout" Target="../slideLayouts/slideLayout199.xml"/><Relationship Id="rId17" Type="http://schemas.openxmlformats.org/officeDocument/2006/relationships/slideLayout" Target="../slideLayouts/slideLayout204.xml"/><Relationship Id="rId2" Type="http://schemas.openxmlformats.org/officeDocument/2006/relationships/slideLayout" Target="../slideLayouts/slideLayout189.xml"/><Relationship Id="rId16" Type="http://schemas.openxmlformats.org/officeDocument/2006/relationships/slideLayout" Target="../slideLayouts/slideLayout203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5" Type="http://schemas.openxmlformats.org/officeDocument/2006/relationships/slideLayout" Target="../slideLayouts/slideLayout20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slideLayout" Target="../slideLayouts/slideLayout201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13" Type="http://schemas.openxmlformats.org/officeDocument/2006/relationships/slideLayout" Target="../slideLayouts/slideLayout217.xml"/><Relationship Id="rId18" Type="http://schemas.openxmlformats.org/officeDocument/2006/relationships/theme" Target="../theme/theme13.xml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slideLayout" Target="../slideLayouts/slideLayout216.xml"/><Relationship Id="rId17" Type="http://schemas.openxmlformats.org/officeDocument/2006/relationships/slideLayout" Target="../slideLayouts/slideLayout221.xml"/><Relationship Id="rId2" Type="http://schemas.openxmlformats.org/officeDocument/2006/relationships/slideLayout" Target="../slideLayouts/slideLayout206.xml"/><Relationship Id="rId16" Type="http://schemas.openxmlformats.org/officeDocument/2006/relationships/slideLayout" Target="../slideLayouts/slideLayout220.xml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5" Type="http://schemas.openxmlformats.org/officeDocument/2006/relationships/slideLayout" Target="../slideLayouts/slideLayout219.xml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Relationship Id="rId14" Type="http://schemas.openxmlformats.org/officeDocument/2006/relationships/slideLayout" Target="../slideLayouts/slideLayout218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9.xml"/><Relationship Id="rId13" Type="http://schemas.openxmlformats.org/officeDocument/2006/relationships/slideLayout" Target="../slideLayouts/slideLayout234.xml"/><Relationship Id="rId18" Type="http://schemas.openxmlformats.org/officeDocument/2006/relationships/theme" Target="../theme/theme14.xml"/><Relationship Id="rId3" Type="http://schemas.openxmlformats.org/officeDocument/2006/relationships/slideLayout" Target="../slideLayouts/slideLayout224.xml"/><Relationship Id="rId7" Type="http://schemas.openxmlformats.org/officeDocument/2006/relationships/slideLayout" Target="../slideLayouts/slideLayout228.xml"/><Relationship Id="rId12" Type="http://schemas.openxmlformats.org/officeDocument/2006/relationships/slideLayout" Target="../slideLayouts/slideLayout233.xml"/><Relationship Id="rId17" Type="http://schemas.openxmlformats.org/officeDocument/2006/relationships/slideLayout" Target="../slideLayouts/slideLayout238.xml"/><Relationship Id="rId2" Type="http://schemas.openxmlformats.org/officeDocument/2006/relationships/slideLayout" Target="../slideLayouts/slideLayout223.xml"/><Relationship Id="rId16" Type="http://schemas.openxmlformats.org/officeDocument/2006/relationships/slideLayout" Target="../slideLayouts/slideLayout237.xml"/><Relationship Id="rId1" Type="http://schemas.openxmlformats.org/officeDocument/2006/relationships/slideLayout" Target="../slideLayouts/slideLayout222.xml"/><Relationship Id="rId6" Type="http://schemas.openxmlformats.org/officeDocument/2006/relationships/slideLayout" Target="../slideLayouts/slideLayout227.xml"/><Relationship Id="rId11" Type="http://schemas.openxmlformats.org/officeDocument/2006/relationships/slideLayout" Target="../slideLayouts/slideLayout232.xml"/><Relationship Id="rId5" Type="http://schemas.openxmlformats.org/officeDocument/2006/relationships/slideLayout" Target="../slideLayouts/slideLayout226.xml"/><Relationship Id="rId1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31.xml"/><Relationship Id="rId4" Type="http://schemas.openxmlformats.org/officeDocument/2006/relationships/slideLayout" Target="../slideLayouts/slideLayout225.xml"/><Relationship Id="rId9" Type="http://schemas.openxmlformats.org/officeDocument/2006/relationships/slideLayout" Target="../slideLayouts/slideLayout230.xml"/><Relationship Id="rId14" Type="http://schemas.openxmlformats.org/officeDocument/2006/relationships/slideLayout" Target="../slideLayouts/slideLayout23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6.xml"/><Relationship Id="rId13" Type="http://schemas.openxmlformats.org/officeDocument/2006/relationships/slideLayout" Target="../slideLayouts/slideLayout251.xml"/><Relationship Id="rId18" Type="http://schemas.openxmlformats.org/officeDocument/2006/relationships/theme" Target="../theme/theme15.xml"/><Relationship Id="rId3" Type="http://schemas.openxmlformats.org/officeDocument/2006/relationships/slideLayout" Target="../slideLayouts/slideLayout241.xml"/><Relationship Id="rId7" Type="http://schemas.openxmlformats.org/officeDocument/2006/relationships/slideLayout" Target="../slideLayouts/slideLayout245.xml"/><Relationship Id="rId12" Type="http://schemas.openxmlformats.org/officeDocument/2006/relationships/slideLayout" Target="../slideLayouts/slideLayout250.xml"/><Relationship Id="rId17" Type="http://schemas.openxmlformats.org/officeDocument/2006/relationships/slideLayout" Target="../slideLayouts/slideLayout255.xml"/><Relationship Id="rId2" Type="http://schemas.openxmlformats.org/officeDocument/2006/relationships/slideLayout" Target="../slideLayouts/slideLayout240.xml"/><Relationship Id="rId16" Type="http://schemas.openxmlformats.org/officeDocument/2006/relationships/slideLayout" Target="../slideLayouts/slideLayout254.xml"/><Relationship Id="rId1" Type="http://schemas.openxmlformats.org/officeDocument/2006/relationships/slideLayout" Target="../slideLayouts/slideLayout239.xml"/><Relationship Id="rId6" Type="http://schemas.openxmlformats.org/officeDocument/2006/relationships/slideLayout" Target="../slideLayouts/slideLayout244.xml"/><Relationship Id="rId11" Type="http://schemas.openxmlformats.org/officeDocument/2006/relationships/slideLayout" Target="../slideLayouts/slideLayout249.xml"/><Relationship Id="rId5" Type="http://schemas.openxmlformats.org/officeDocument/2006/relationships/slideLayout" Target="../slideLayouts/slideLayout243.xml"/><Relationship Id="rId15" Type="http://schemas.openxmlformats.org/officeDocument/2006/relationships/slideLayout" Target="../slideLayouts/slideLayout253.xml"/><Relationship Id="rId10" Type="http://schemas.openxmlformats.org/officeDocument/2006/relationships/slideLayout" Target="../slideLayouts/slideLayout248.xml"/><Relationship Id="rId4" Type="http://schemas.openxmlformats.org/officeDocument/2006/relationships/slideLayout" Target="../slideLayouts/slideLayout242.xml"/><Relationship Id="rId9" Type="http://schemas.openxmlformats.org/officeDocument/2006/relationships/slideLayout" Target="../slideLayouts/slideLayout247.xml"/><Relationship Id="rId14" Type="http://schemas.openxmlformats.org/officeDocument/2006/relationships/slideLayout" Target="../slideLayouts/slideLayout2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18" Type="http://schemas.openxmlformats.org/officeDocument/2006/relationships/theme" Target="../theme/theme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17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3.xml"/><Relationship Id="rId16" Type="http://schemas.openxmlformats.org/officeDocument/2006/relationships/slideLayout" Target="../slideLayouts/slideLayout67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18" Type="http://schemas.openxmlformats.org/officeDocument/2006/relationships/theme" Target="../theme/theme5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17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0.xml"/><Relationship Id="rId16" Type="http://schemas.openxmlformats.org/officeDocument/2006/relationships/slideLayout" Target="../slideLayouts/slideLayout84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slideLayout" Target="../slideLayouts/slideLayout82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13" Type="http://schemas.openxmlformats.org/officeDocument/2006/relationships/slideLayout" Target="../slideLayouts/slideLayout98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slideLayout" Target="../slideLayouts/slideLayout97.xml"/><Relationship Id="rId17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87.xml"/><Relationship Id="rId16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14" Type="http://schemas.openxmlformats.org/officeDocument/2006/relationships/slideLayout" Target="../slideLayouts/slideLayout9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18" Type="http://schemas.openxmlformats.org/officeDocument/2006/relationships/theme" Target="../theme/theme7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17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4.xml"/><Relationship Id="rId16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slideLayout" Target="../slideLayouts/slideLayout132.xml"/><Relationship Id="rId18" Type="http://schemas.openxmlformats.org/officeDocument/2006/relationships/theme" Target="../theme/theme8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17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1.xml"/><Relationship Id="rId16" Type="http://schemas.openxmlformats.org/officeDocument/2006/relationships/slideLayout" Target="../slideLayouts/slideLayout135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5" Type="http://schemas.openxmlformats.org/officeDocument/2006/relationships/slideLayout" Target="../slideLayouts/slideLayout13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Relationship Id="rId14" Type="http://schemas.openxmlformats.org/officeDocument/2006/relationships/slideLayout" Target="../slideLayouts/slideLayout13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13" Type="http://schemas.openxmlformats.org/officeDocument/2006/relationships/slideLayout" Target="../slideLayouts/slideLayout149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slideLayout" Target="../slideLayouts/slideLayout148.xml"/><Relationship Id="rId17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38.xml"/><Relationship Id="rId16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5" Type="http://schemas.openxmlformats.org/officeDocument/2006/relationships/slideLayout" Target="../slideLayouts/slideLayout15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Relationship Id="rId14" Type="http://schemas.openxmlformats.org/officeDocument/2006/relationships/slideLayout" Target="../slideLayouts/slideLayout1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  <p:sldLayoutId id="2147483822" r:id="rId12"/>
    <p:sldLayoutId id="2147483823" r:id="rId13"/>
    <p:sldLayoutId id="2147483824" r:id="rId14"/>
    <p:sldLayoutId id="2147483825" r:id="rId15"/>
    <p:sldLayoutId id="2147483826" r:id="rId16"/>
    <p:sldLayoutId id="214748382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  <p:sldLayoutId id="2147483840" r:id="rId12"/>
    <p:sldLayoutId id="2147483841" r:id="rId13"/>
    <p:sldLayoutId id="2147483842" r:id="rId14"/>
    <p:sldLayoutId id="2147483843" r:id="rId15"/>
    <p:sldLayoutId id="2147483844" r:id="rId16"/>
    <p:sldLayoutId id="214748384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  <p:sldLayoutId id="2147483858" r:id="rId12"/>
    <p:sldLayoutId id="2147483859" r:id="rId13"/>
    <p:sldLayoutId id="2147483860" r:id="rId14"/>
    <p:sldLayoutId id="2147483861" r:id="rId15"/>
    <p:sldLayoutId id="2147483862" r:id="rId16"/>
    <p:sldLayoutId id="214748386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  <p:sldLayoutId id="2147483876" r:id="rId12"/>
    <p:sldLayoutId id="2147483877" r:id="rId13"/>
    <p:sldLayoutId id="2147483878" r:id="rId14"/>
    <p:sldLayoutId id="2147483879" r:id="rId15"/>
    <p:sldLayoutId id="2147483880" r:id="rId16"/>
    <p:sldLayoutId id="214748388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  <p:sldLayoutId id="2147483894" r:id="rId12"/>
    <p:sldLayoutId id="2147483895" r:id="rId13"/>
    <p:sldLayoutId id="2147483896" r:id="rId14"/>
    <p:sldLayoutId id="2147483897" r:id="rId15"/>
    <p:sldLayoutId id="2147483898" r:id="rId16"/>
    <p:sldLayoutId id="214748389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  <p:sldLayoutId id="2147483912" r:id="rId12"/>
    <p:sldLayoutId id="2147483913" r:id="rId13"/>
    <p:sldLayoutId id="2147483914" r:id="rId14"/>
    <p:sldLayoutId id="2147483915" r:id="rId15"/>
    <p:sldLayoutId id="2147483916" r:id="rId16"/>
    <p:sldLayoutId id="214748391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  <p:sldLayoutId id="2147483768" r:id="rId12"/>
    <p:sldLayoutId id="2147483769" r:id="rId13"/>
    <p:sldLayoutId id="2147483770" r:id="rId14"/>
    <p:sldLayoutId id="2147483771" r:id="rId15"/>
    <p:sldLayoutId id="2147483772" r:id="rId16"/>
    <p:sldLayoutId id="214748377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  <p:sldLayoutId id="2147483788" r:id="rId14"/>
    <p:sldLayoutId id="2147483789" r:id="rId15"/>
    <p:sldLayoutId id="2147483790" r:id="rId16"/>
    <p:sldLayoutId id="2147483791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263884"/>
            </a:gs>
            <a:gs pos="100000">
              <a:srgbClr val="0031BC"/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BA338-C754-4EDE-B0F7-9C541DAB2653}" type="datetimeFigureOut">
              <a:rPr lang="zh-CN" altLang="en-US" smtClean="0"/>
              <a:t>2022/5/7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5F2F-2341-4894-9DB8-674B4B2A6DE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  <p:sldLayoutId id="2147483805" r:id="rId13"/>
    <p:sldLayoutId id="2147483806" r:id="rId14"/>
    <p:sldLayoutId id="2147483807" r:id="rId15"/>
    <p:sldLayoutId id="2147483808" r:id="rId16"/>
    <p:sldLayoutId id="214748380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09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3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3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slideLayout" Target="../slideLayouts/slideLayout39.xml"/><Relationship Id="rId7" Type="http://schemas.openxmlformats.org/officeDocument/2006/relationships/image" Target="../media/image25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notesSlide" Target="../notesSlides/notesSlide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13" Type="http://schemas.openxmlformats.org/officeDocument/2006/relationships/image" Target="../media/image30.jpe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29.jpe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28.jpeg"/><Relationship Id="rId5" Type="http://schemas.openxmlformats.org/officeDocument/2006/relationships/tags" Target="../tags/tag17.xml"/><Relationship Id="rId10" Type="http://schemas.openxmlformats.org/officeDocument/2006/relationships/image" Target="../media/image27.png"/><Relationship Id="rId4" Type="http://schemas.openxmlformats.org/officeDocument/2006/relationships/tags" Target="../tags/tag16.xml"/><Relationship Id="rId9" Type="http://schemas.openxmlformats.org/officeDocument/2006/relationships/image" Target="../media/image26.jpeg"/><Relationship Id="rId1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17.png"/><Relationship Id="rId18" Type="http://schemas.openxmlformats.org/officeDocument/2006/relationships/image" Target="../media/image33.jpe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9.xml"/><Relationship Id="rId17" Type="http://schemas.openxmlformats.org/officeDocument/2006/relationships/image" Target="../media/image32.jpeg"/><Relationship Id="rId2" Type="http://schemas.openxmlformats.org/officeDocument/2006/relationships/tags" Target="../tags/tag21.xml"/><Relationship Id="rId16" Type="http://schemas.openxmlformats.org/officeDocument/2006/relationships/image" Target="../media/image31.jpe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39.xml"/><Relationship Id="rId5" Type="http://schemas.openxmlformats.org/officeDocument/2006/relationships/tags" Target="../tags/tag24.xml"/><Relationship Id="rId15" Type="http://schemas.openxmlformats.org/officeDocument/2006/relationships/image" Target="../media/image18.jpeg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2.xml"/><Relationship Id="rId13" Type="http://schemas.openxmlformats.org/officeDocument/2006/relationships/image" Target="../media/image38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image" Target="../media/image37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image" Target="../media/image36.png"/><Relationship Id="rId5" Type="http://schemas.openxmlformats.org/officeDocument/2006/relationships/tags" Target="../tags/tag34.xml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4" Type="http://schemas.openxmlformats.org/officeDocument/2006/relationships/tags" Target="../tags/tag33.xml"/><Relationship Id="rId9" Type="http://schemas.openxmlformats.org/officeDocument/2006/relationships/image" Target="../media/image34.jpeg"/><Relationship Id="rId1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7.xml"/><Relationship Id="rId7" Type="http://schemas.openxmlformats.org/officeDocument/2006/relationships/image" Target="../media/image4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1.png"/><Relationship Id="rId5" Type="http://schemas.openxmlformats.org/officeDocument/2006/relationships/hyperlink" Target="https://www.i3done.com/contest/show/192.html" TargetMode="External"/><Relationship Id="rId4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7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2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24.xml"/><Relationship Id="rId1" Type="http://schemas.openxmlformats.org/officeDocument/2006/relationships/tags" Target="../tags/tag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24890" y="2926945"/>
            <a:ext cx="6355080" cy="838835"/>
          </a:xfrm>
        </p:spPr>
        <p:txBody>
          <a:bodyPr/>
          <a:lstStyle/>
          <a:p>
            <a:pPr algn="l"/>
            <a:r>
              <a:rPr lang="zh-CN" altLang="en-US" sz="5400" dirty="0"/>
              <a:t>创意天梯挑战赛介绍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54127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测试环节：要求四</a:t>
            </a:r>
            <a:endParaRPr altLang="zh-CN" dirty="0">
              <a:sym typeface="思源黑体" panose="020B0500000000090000" pitchFamily="34" charset="-122"/>
            </a:endParaRPr>
          </a:p>
        </p:txBody>
      </p:sp>
      <p:pic>
        <p:nvPicPr>
          <p:cNvPr id="3" name="图片 2" descr="吊装塔"/>
          <p:cNvPicPr>
            <a:picLocks noChangeAspect="1"/>
          </p:cNvPicPr>
          <p:nvPr/>
        </p:nvPicPr>
        <p:blipFill>
          <a:blip r:embed="rId3"/>
          <a:srcRect l="38447" r="41734"/>
          <a:stretch>
            <a:fillRect/>
          </a:stretch>
        </p:blipFill>
        <p:spPr>
          <a:xfrm flipH="1">
            <a:off x="9983470" y="212725"/>
            <a:ext cx="2089785" cy="64319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9290" y="1050925"/>
            <a:ext cx="940752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a、参赛队在完成拉力保持测试后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直接进行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极限拉力测试；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6115" y="1449705"/>
            <a:ext cx="94081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b、选手需要添加电子控件来实现提升装置在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延时2秒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后启动，直至达到拉力的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峰值拉力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为止。整个过程为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自动运行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，不能通过手机或手柄进行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遥控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。不得人工干预，否则取消竞赛成绩，极限测试使用专用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评测工具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进行评测；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640" y="2464435"/>
            <a:ext cx="94113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、采用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语音识别</a:t>
            </a: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图像识别</a:t>
            </a: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等人工智能应用，会有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相应加分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6115" y="2981960"/>
            <a:ext cx="940816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、出现吊装塔坍塌、吊装绳断裂、拉不动等情况，以峰值数据为最终成绩；；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8815" y="3428682"/>
            <a:ext cx="9408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、参赛队的作品上禁止使用橡皮筋、胶水、胶带等物品。违规使用一经发现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取消参赛成绩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8815" y="4260215"/>
            <a:ext cx="9408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、中央处理器、人工智能模块可不置于木架上，吊装塔运行的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启动和停止必须通过自动控制来实现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9290" y="5484495"/>
            <a:ext cx="940816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*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注：此环节对天梯有一定的破坏，选手自行决定是否在测试环节运行！！！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41935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评测环节</a:t>
            </a:r>
            <a:endParaRPr altLang="zh-CN" dirty="0">
              <a:sym typeface="思源黑体" panose="020B0500000000090000" pitchFamily="34" charset="-122"/>
            </a:endParaRPr>
          </a:p>
        </p:txBody>
      </p:sp>
      <p:pic>
        <p:nvPicPr>
          <p:cNvPr id="3" name="图片 2" descr="吊装塔"/>
          <p:cNvPicPr>
            <a:picLocks noChangeAspect="1"/>
          </p:cNvPicPr>
          <p:nvPr/>
        </p:nvPicPr>
        <p:blipFill>
          <a:blip r:embed="rId3"/>
          <a:srcRect l="38447" t="65426" r="41734"/>
          <a:stretch>
            <a:fillRect/>
          </a:stretch>
        </p:blipFill>
        <p:spPr>
          <a:xfrm flipH="1">
            <a:off x="6950075" y="0"/>
            <a:ext cx="5241925" cy="55784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73405" y="1078865"/>
            <a:ext cx="72891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准备环节结束后，评测裁判进场使用评测工具统一评测，选手原地配合裁判进行评测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9290" y="2051050"/>
            <a:ext cx="7193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a、录入现场任务成绩；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69290" y="2626360"/>
            <a:ext cx="7193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、模型和实物对（比提升装置、天梯整体模型）；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69290" y="3172460"/>
            <a:ext cx="7193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、测量天梯高度和质量；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69290" y="3776980"/>
            <a:ext cx="7193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、恒定拉力评测；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69290" y="4313555"/>
            <a:ext cx="719328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、极限拉力评测；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41935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竞赛评测</a:t>
            </a:r>
            <a:endParaRPr lang="zh-CN" altLang="en-US" dirty="0"/>
          </a:p>
        </p:txBody>
      </p:sp>
      <p:pic>
        <p:nvPicPr>
          <p:cNvPr id="6" name="图片 5" descr="评测装置01"/>
          <p:cNvPicPr>
            <a:picLocks noChangeAspect="1"/>
          </p:cNvPicPr>
          <p:nvPr/>
        </p:nvPicPr>
        <p:blipFill>
          <a:blip r:embed="rId3"/>
          <a:srcRect l="19185" r="16005"/>
          <a:stretch>
            <a:fillRect/>
          </a:stretch>
        </p:blipFill>
        <p:spPr>
          <a:xfrm>
            <a:off x="9306560" y="1851660"/>
            <a:ext cx="2816225" cy="3155315"/>
          </a:xfrm>
          <a:prstGeom prst="rect">
            <a:avLst/>
          </a:prstGeom>
        </p:spPr>
      </p:pic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591820" y="1155573"/>
          <a:ext cx="8583930" cy="452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62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23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73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116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257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类别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项目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内容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配分标准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1460">
                <a:tc row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现场任务和搭建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现场设计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需求1：按任务需求设计模型，具体得分以需求评分表为准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0.2×需求评分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需求2：按任务需求设计模型，具体得分以需求评分表为准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0.3×需求评分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需求3：按任务需求设计模型，具体得分以需求评分表为准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0.5×需求评分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提升装置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组装、使用自行设计打印的提升装置得分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20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1460">
                <a:tc rowSpan="11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拉力评测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外观评分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天梯整体质量（不包含电机、中央处理器和电源等硬件质量）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1×（230-天梯质量）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天梯三维模型与创建模型相同得分，不相同不得分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15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天梯搭建高度以厘米计算。不足1厘米，按1厘米计算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0.5×搭建高度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0292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恒定拉力测试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通过自动控制进行拉力保持测试，保持2kg拉力值且达5秒钟得分，保持时间不足或拉力值超出范围(±10%)，以及未采用自动控制不得分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100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通过智能控制启动延时2秒以上得分，未延时不得分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71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运行时间不超过180秒，最终得分按剩余时间（不含保持时间）计算。超时或未完成保持测试此项不得分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0.2×（180-5-运行时间）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71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恒定拉力加分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采用语音识别或图形图像识别进行启动得分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40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极限拉力测试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以最终拉力峰值计算得分（50克为1计量单位）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1×拉力峰值÷50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通过智能控制启动延时2秒以上得分，未延时不得分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10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5146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运行时间不超过180秒，最终得分按剩余时间计算。超时不得分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0.2×（180-运行时间）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719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极限拉力加分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采用语音识别或图形图像识别进行启动得分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chemeClr val="bg1"/>
                          </a:solidFill>
                          <a:latin typeface="仿宋_GB2312" charset="0"/>
                          <a:cs typeface="仿宋_GB2312" charset="0"/>
                        </a:rPr>
                        <a:t>40</a:t>
                      </a:r>
                      <a:endParaRPr lang="en-US" altLang="en-US" sz="1200" b="1">
                        <a:solidFill>
                          <a:schemeClr val="bg1"/>
                        </a:solidFill>
                        <a:latin typeface="仿宋_GB2312" charset="0"/>
                        <a:ea typeface="仿宋_GB2312" charset="0"/>
                        <a:cs typeface="仿宋_GB2312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41935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竞赛准备</a:t>
            </a:r>
            <a:endParaRPr lang="zh-CN" altLang="en-US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85520" y="1116330"/>
          <a:ext cx="10000615" cy="28346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8674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19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19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7165"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自带工具清单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1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搭建“天梯”木条的连接件：提前设计打印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9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小学；初中；高中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  <a:sym typeface="+mn-ea"/>
                        </a:rPr>
                        <a:t>（含中职、职高）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2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提升装置：自行设计并提前打印（组委会提供的模型文件只做借鉴学习使用）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58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3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吊装线：自行配备吊装线，材料、规格、品牌不限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4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挂钩：自行准备，可快速与评测工具连接，材质、形状不限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5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笔记本电脑：品牌不限；系统要求Windows7以上;支持Open GL3.2以上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43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6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设计工具</a:t>
                      </a: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：青少年三维创意设计软件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7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自动控制装置：中央处理器、控制模块、电机过载保护模块、≤5V（2A）电源、连接线（品牌不限）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8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常用工具：刻刀、剪刀、手锯、斜嘴钳、钳子、板尺、卷尺、评测设备、笔、纸、橡皮、插排、电子秤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716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9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人工智能模块：根据任务自行选配，相关软件需自行安装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1013460" y="4410075"/>
          <a:ext cx="9944100" cy="1508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5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35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2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现场提供工具清单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1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备件库：木条（4.5mm×4.5mm×250mm）、TT马达（减速比1：48，工作电压3-6V：3V空载电流≤150mA，空载转速90±10%rpm；6V空载电流≤200mA，空载转速200±10%rpm），选手按需取用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小学；初中；高中</a:t>
                      </a:r>
                      <a:r>
                        <a:rPr lang="zh-CN" altLang="en-US" sz="140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  <a:sym typeface="+mn-ea"/>
                        </a:rPr>
                        <a:t>（含中职、职高）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2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桌椅：1套/队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400" b="1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3</a:t>
                      </a:r>
                      <a:endParaRPr lang="en-US" altLang="en-US" sz="1400" b="1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chemeClr val="bg1"/>
                          </a:solidFill>
                          <a:latin typeface="思源黑体 CN Regular" charset="0"/>
                          <a:cs typeface="思源黑体 CN Regular" charset="0"/>
                        </a:rPr>
                        <a:t>电源：220V</a:t>
                      </a:r>
                      <a:endParaRPr lang="en-US" altLang="en-US" sz="1400" b="0">
                        <a:solidFill>
                          <a:schemeClr val="bg1"/>
                        </a:solidFill>
                        <a:latin typeface="思源黑体 CN Regular" charset="0"/>
                        <a:ea typeface="思源黑体 CN Regular" charset="0"/>
                        <a:cs typeface="思源黑体 CN Regular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79445"/>
            <a:ext cx="10515600" cy="645160"/>
          </a:xfrm>
        </p:spPr>
        <p:txBody>
          <a:bodyPr/>
          <a:lstStyle/>
          <a:p>
            <a:r>
              <a:rPr lang="zh-CN" altLang="en-US">
                <a:sym typeface="+mn-ea"/>
              </a:rPr>
              <a:t>比赛立意与目的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</p:nvPr>
        </p:nvSpPr>
        <p:spPr>
          <a:xfrm>
            <a:off x="3743167" y="3648075"/>
            <a:ext cx="4705666" cy="312420"/>
          </a:xfrm>
        </p:spPr>
        <p:txBody>
          <a:bodyPr/>
          <a:lstStyle/>
          <a:p>
            <a:pPr lvl="0" algn="ctr">
              <a:buClrTx/>
              <a:buSzTx/>
              <a:buFontTx/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形式多样、开放自主、学科融合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" name="圆角矩形 83"/>
          <p:cNvSpPr/>
          <p:nvPr userDrawn="1"/>
        </p:nvSpPr>
        <p:spPr>
          <a:xfrm flipV="1">
            <a:off x="4217035" y="3490595"/>
            <a:ext cx="3775710" cy="8382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468880" cy="423545"/>
          </a:xfrm>
        </p:spPr>
        <p:txBody>
          <a:bodyPr/>
          <a:lstStyle/>
          <a:p>
            <a:pPr algn="l"/>
            <a:r>
              <a:rPr lang="zh-CN" altLang="zh-CN" spc="600">
                <a:latin typeface="+mn-lt"/>
                <a:ea typeface="+mn-ea"/>
                <a:cs typeface="+mn-ea"/>
                <a:sym typeface="+mn-lt"/>
              </a:rPr>
              <a:t>设计的开放性</a:t>
            </a:r>
            <a:endParaRPr altLang="zh-CN" dirty="0">
              <a:sym typeface="思源黑体" panose="020B050000000009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546215" y="1806575"/>
            <a:ext cx="4902200" cy="4101465"/>
            <a:chOff x="10310" y="2860"/>
            <a:chExt cx="7720" cy="6459"/>
          </a:xfrm>
        </p:grpSpPr>
        <p:sp>
          <p:nvSpPr>
            <p:cNvPr id="19" name="Freeform 36"/>
            <p:cNvSpPr/>
            <p:nvPr/>
          </p:nvSpPr>
          <p:spPr>
            <a:xfrm>
              <a:off x="10310" y="3143"/>
              <a:ext cx="98" cy="6085"/>
            </a:xfrm>
            <a:custGeom>
              <a:avLst/>
              <a:gdLst>
                <a:gd name="connsiteX0" fmla="*/ 0 w 55460"/>
                <a:gd name="connsiteY0" fmla="*/ 0 h 1519481"/>
                <a:gd name="connsiteX1" fmla="*/ 11092 w 55460"/>
                <a:gd name="connsiteY1" fmla="*/ 632193 h 1519481"/>
                <a:gd name="connsiteX2" fmla="*/ 16638 w 55460"/>
                <a:gd name="connsiteY2" fmla="*/ 726467 h 1519481"/>
                <a:gd name="connsiteX3" fmla="*/ 55460 w 55460"/>
                <a:gd name="connsiteY3" fmla="*/ 770831 h 1519481"/>
                <a:gd name="connsiteX4" fmla="*/ 5546 w 55460"/>
                <a:gd name="connsiteY4" fmla="*/ 793014 h 1519481"/>
                <a:gd name="connsiteX5" fmla="*/ 5546 w 55460"/>
                <a:gd name="connsiteY5" fmla="*/ 793014 h 1519481"/>
                <a:gd name="connsiteX6" fmla="*/ 0 w 55460"/>
                <a:gd name="connsiteY6" fmla="*/ 1513935 h 1519481"/>
                <a:gd name="connsiteX7" fmla="*/ 0 w 55460"/>
                <a:gd name="connsiteY7" fmla="*/ 1519481 h 1519481"/>
                <a:gd name="connsiteX8" fmla="*/ 0 w 55460"/>
                <a:gd name="connsiteY8" fmla="*/ 1519481 h 1519481"/>
                <a:gd name="connsiteX9" fmla="*/ 0 w 55460"/>
                <a:gd name="connsiteY9" fmla="*/ 1519481 h 1519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5460" h="1519481">
                  <a:moveTo>
                    <a:pt x="0" y="0"/>
                  </a:moveTo>
                  <a:lnTo>
                    <a:pt x="11092" y="632193"/>
                  </a:lnTo>
                  <a:lnTo>
                    <a:pt x="16638" y="726467"/>
                  </a:lnTo>
                  <a:lnTo>
                    <a:pt x="55460" y="770831"/>
                  </a:lnTo>
                  <a:lnTo>
                    <a:pt x="5546" y="793014"/>
                  </a:lnTo>
                  <a:lnTo>
                    <a:pt x="5546" y="793014"/>
                  </a:lnTo>
                  <a:cubicBezTo>
                    <a:pt x="3697" y="1033321"/>
                    <a:pt x="1849" y="1273628"/>
                    <a:pt x="0" y="1513935"/>
                  </a:cubicBezTo>
                  <a:lnTo>
                    <a:pt x="0" y="1519481"/>
                  </a:lnTo>
                  <a:lnTo>
                    <a:pt x="0" y="1519481"/>
                  </a:lnTo>
                  <a:lnTo>
                    <a:pt x="0" y="1519481"/>
                  </a:lnTo>
                </a:path>
              </a:pathLst>
            </a:custGeom>
            <a:ln w="12700" cmpd="sng">
              <a:solidFill>
                <a:srgbClr val="ADBACA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190" dirty="0">
                <a:latin typeface="Lato Regular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10800" y="3243"/>
              <a:ext cx="7230" cy="6076"/>
            </a:xfrm>
            <a:prstGeom prst="roundRect">
              <a:avLst>
                <a:gd name="adj" fmla="val 9083"/>
              </a:avLst>
            </a:prstGeom>
            <a:noFill/>
            <a:ln>
              <a:solidFill>
                <a:srgbClr val="ADBAC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1833" y="2860"/>
              <a:ext cx="5165" cy="727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88" name="文本框 27"/>
            <p:cNvSpPr txBox="1">
              <a:spLocks noChangeArrowheads="1"/>
            </p:cNvSpPr>
            <p:nvPr/>
          </p:nvSpPr>
          <p:spPr bwMode="auto">
            <a:xfrm>
              <a:off x="12213" y="2957"/>
              <a:ext cx="4405" cy="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三维设计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960995" y="3295015"/>
            <a:ext cx="585470" cy="585470"/>
            <a:chOff x="12537" y="5189"/>
            <a:chExt cx="922" cy="922"/>
          </a:xfrm>
        </p:grpSpPr>
        <p:sp>
          <p:nvSpPr>
            <p:cNvPr id="20" name="Oval 25"/>
            <p:cNvSpPr/>
            <p:nvPr/>
          </p:nvSpPr>
          <p:spPr>
            <a:xfrm>
              <a:off x="12537" y="5189"/>
              <a:ext cx="923" cy="923"/>
            </a:xfrm>
            <a:prstGeom prst="ellipse">
              <a:avLst/>
            </a:prstGeom>
            <a:solidFill>
              <a:srgbClr val="FCC72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solidFill>
                  <a:srgbClr val="FFFFFF"/>
                </a:solidFill>
                <a:latin typeface="Corbel Light" panose="020B0303020204020204" charset="0"/>
                <a:ea typeface="+mn-ea"/>
              </a:endParaRPr>
            </a:p>
          </p:txBody>
        </p:sp>
        <p:sp>
          <p:nvSpPr>
            <p:cNvPr id="21513" name="Freeform 304"/>
            <p:cNvSpPr/>
            <p:nvPr/>
          </p:nvSpPr>
          <p:spPr bwMode="auto">
            <a:xfrm>
              <a:off x="12782" y="5424"/>
              <a:ext cx="450" cy="450"/>
            </a:xfrm>
            <a:custGeom>
              <a:avLst/>
              <a:gdLst>
                <a:gd name="T0" fmla="*/ 2147483647 w 297"/>
                <a:gd name="T1" fmla="*/ 2147483647 h 297"/>
                <a:gd name="T2" fmla="*/ 2147483647 w 297"/>
                <a:gd name="T3" fmla="*/ 2147483647 h 297"/>
                <a:gd name="T4" fmla="*/ 2147483647 w 297"/>
                <a:gd name="T5" fmla="*/ 2147483647 h 297"/>
                <a:gd name="T6" fmla="*/ 2147483647 w 297"/>
                <a:gd name="T7" fmla="*/ 2147483647 h 297"/>
                <a:gd name="T8" fmla="*/ 2147483647 w 297"/>
                <a:gd name="T9" fmla="*/ 2147483647 h 297"/>
                <a:gd name="T10" fmla="*/ 2147483647 w 297"/>
                <a:gd name="T11" fmla="*/ 2147483647 h 297"/>
                <a:gd name="T12" fmla="*/ 2147483647 w 297"/>
                <a:gd name="T13" fmla="*/ 2147483647 h 297"/>
                <a:gd name="T14" fmla="*/ 2147483647 w 297"/>
                <a:gd name="T15" fmla="*/ 2147483647 h 297"/>
                <a:gd name="T16" fmla="*/ 2147483647 w 297"/>
                <a:gd name="T17" fmla="*/ 2147483647 h 297"/>
                <a:gd name="T18" fmla="*/ 2147483647 w 297"/>
                <a:gd name="T19" fmla="*/ 2147483647 h 297"/>
                <a:gd name="T20" fmla="*/ 2147483647 w 297"/>
                <a:gd name="T21" fmla="*/ 2147483647 h 297"/>
                <a:gd name="T22" fmla="*/ 2147483647 w 297"/>
                <a:gd name="T23" fmla="*/ 2147483647 h 297"/>
                <a:gd name="T24" fmla="*/ 2147483647 w 297"/>
                <a:gd name="T25" fmla="*/ 2147483647 h 297"/>
                <a:gd name="T26" fmla="*/ 2147483647 w 297"/>
                <a:gd name="T27" fmla="*/ 2147483647 h 297"/>
                <a:gd name="T28" fmla="*/ 2147483647 w 297"/>
                <a:gd name="T29" fmla="*/ 2147483647 h 297"/>
                <a:gd name="T30" fmla="*/ 2147483647 w 297"/>
                <a:gd name="T31" fmla="*/ 2147483647 h 297"/>
                <a:gd name="T32" fmla="*/ 2147483647 w 297"/>
                <a:gd name="T33" fmla="*/ 2147483647 h 297"/>
                <a:gd name="T34" fmla="*/ 2147483647 w 297"/>
                <a:gd name="T35" fmla="*/ 2147483647 h 297"/>
                <a:gd name="T36" fmla="*/ 2147483647 w 297"/>
                <a:gd name="T37" fmla="*/ 2147483647 h 297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960995" y="2469515"/>
            <a:ext cx="585470" cy="585470"/>
            <a:chOff x="12537" y="3889"/>
            <a:chExt cx="922" cy="922"/>
          </a:xfrm>
        </p:grpSpPr>
        <p:sp>
          <p:nvSpPr>
            <p:cNvPr id="18" name="Oval 22"/>
            <p:cNvSpPr/>
            <p:nvPr/>
          </p:nvSpPr>
          <p:spPr>
            <a:xfrm>
              <a:off x="12537" y="3889"/>
              <a:ext cx="923" cy="923"/>
            </a:xfrm>
            <a:prstGeom prst="ellipse">
              <a:avLst/>
            </a:prstGeom>
            <a:solidFill>
              <a:srgbClr val="005886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9144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600" kern="0" dirty="0">
                <a:solidFill>
                  <a:srgbClr val="FFFFFF"/>
                </a:solidFill>
                <a:latin typeface="Montserrat" panose="00000500000000000000" charset="0"/>
                <a:ea typeface="+mn-ea"/>
              </a:endParaRPr>
            </a:p>
          </p:txBody>
        </p:sp>
        <p:sp>
          <p:nvSpPr>
            <p:cNvPr id="21514" name="Freeform 451"/>
            <p:cNvSpPr>
              <a:spLocks noEditPoints="1"/>
            </p:cNvSpPr>
            <p:nvPr/>
          </p:nvSpPr>
          <p:spPr bwMode="auto">
            <a:xfrm>
              <a:off x="12782" y="4127"/>
              <a:ext cx="433" cy="435"/>
            </a:xfrm>
            <a:custGeom>
              <a:avLst/>
              <a:gdLst>
                <a:gd name="T0" fmla="*/ 2147483647 w 287"/>
                <a:gd name="T1" fmla="*/ 2147483647 h 288"/>
                <a:gd name="T2" fmla="*/ 2147483647 w 287"/>
                <a:gd name="T3" fmla="*/ 2147483647 h 288"/>
                <a:gd name="T4" fmla="*/ 2147483647 w 287"/>
                <a:gd name="T5" fmla="*/ 2147483647 h 288"/>
                <a:gd name="T6" fmla="*/ 2147483647 w 287"/>
                <a:gd name="T7" fmla="*/ 2147483647 h 288"/>
                <a:gd name="T8" fmla="*/ 2147483647 w 287"/>
                <a:gd name="T9" fmla="*/ 0 h 288"/>
                <a:gd name="T10" fmla="*/ 2147483647 w 287"/>
                <a:gd name="T11" fmla="*/ 2147483647 h 288"/>
                <a:gd name="T12" fmla="*/ 2147483647 w 287"/>
                <a:gd name="T13" fmla="*/ 2147483647 h 288"/>
                <a:gd name="T14" fmla="*/ 2147483647 w 287"/>
                <a:gd name="T15" fmla="*/ 2147483647 h 288"/>
                <a:gd name="T16" fmla="*/ 2147483647 w 287"/>
                <a:gd name="T17" fmla="*/ 2147483647 h 288"/>
                <a:gd name="T18" fmla="*/ 0 w 287"/>
                <a:gd name="T19" fmla="*/ 2147483647 h 288"/>
                <a:gd name="T20" fmla="*/ 2147483647 w 287"/>
                <a:gd name="T21" fmla="*/ 2147483647 h 288"/>
                <a:gd name="T22" fmla="*/ 2147483647 w 287"/>
                <a:gd name="T23" fmla="*/ 2147483647 h 288"/>
                <a:gd name="T24" fmla="*/ 2147483647 w 287"/>
                <a:gd name="T25" fmla="*/ 2147483647 h 288"/>
                <a:gd name="T26" fmla="*/ 2147483647 w 287"/>
                <a:gd name="T27" fmla="*/ 2147483647 h 288"/>
                <a:gd name="T28" fmla="*/ 2147483647 w 287"/>
                <a:gd name="T29" fmla="*/ 2147483647 h 288"/>
                <a:gd name="T30" fmla="*/ 2147483647 w 287"/>
                <a:gd name="T31" fmla="*/ 2147483647 h 288"/>
                <a:gd name="T32" fmla="*/ 2147483647 w 287"/>
                <a:gd name="T33" fmla="*/ 2147483647 h 288"/>
                <a:gd name="T34" fmla="*/ 2147483647 w 287"/>
                <a:gd name="T35" fmla="*/ 2147483647 h 288"/>
                <a:gd name="T36" fmla="*/ 2147483647 w 287"/>
                <a:gd name="T37" fmla="*/ 2147483647 h 288"/>
                <a:gd name="T38" fmla="*/ 2147483647 w 287"/>
                <a:gd name="T39" fmla="*/ 2147483647 h 288"/>
                <a:gd name="T40" fmla="*/ 2147483647 w 287"/>
                <a:gd name="T41" fmla="*/ 2147483647 h 288"/>
                <a:gd name="T42" fmla="*/ 2147483647 w 287"/>
                <a:gd name="T43" fmla="*/ 2147483647 h 28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87" h="288">
                  <a:moveTo>
                    <a:pt x="283" y="234"/>
                  </a:moveTo>
                  <a:cubicBezTo>
                    <a:pt x="247" y="208"/>
                    <a:pt x="247" y="208"/>
                    <a:pt x="247" y="208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40" y="89"/>
                    <a:pt x="142" y="81"/>
                    <a:pt x="142" y="74"/>
                  </a:cubicBezTo>
                  <a:cubicBezTo>
                    <a:pt x="142" y="37"/>
                    <a:pt x="106" y="0"/>
                    <a:pt x="68" y="0"/>
                  </a:cubicBezTo>
                  <a:cubicBezTo>
                    <a:pt x="68" y="0"/>
                    <a:pt x="64" y="5"/>
                    <a:pt x="61" y="7"/>
                  </a:cubicBezTo>
                  <a:cubicBezTo>
                    <a:pt x="92" y="37"/>
                    <a:pt x="89" y="32"/>
                    <a:pt x="89" y="51"/>
                  </a:cubicBezTo>
                  <a:cubicBezTo>
                    <a:pt x="89" y="66"/>
                    <a:pt x="65" y="90"/>
                    <a:pt x="50" y="90"/>
                  </a:cubicBezTo>
                  <a:cubicBezTo>
                    <a:pt x="31" y="90"/>
                    <a:pt x="37" y="93"/>
                    <a:pt x="6" y="62"/>
                  </a:cubicBezTo>
                  <a:cubicBezTo>
                    <a:pt x="4" y="65"/>
                    <a:pt x="0" y="69"/>
                    <a:pt x="0" y="69"/>
                  </a:cubicBezTo>
                  <a:cubicBezTo>
                    <a:pt x="0" y="107"/>
                    <a:pt x="36" y="143"/>
                    <a:pt x="74" y="143"/>
                  </a:cubicBezTo>
                  <a:cubicBezTo>
                    <a:pt x="80" y="143"/>
                    <a:pt x="88" y="141"/>
                    <a:pt x="95" y="137"/>
                  </a:cubicBezTo>
                  <a:cubicBezTo>
                    <a:pt x="207" y="249"/>
                    <a:pt x="207" y="249"/>
                    <a:pt x="207" y="249"/>
                  </a:cubicBezTo>
                  <a:cubicBezTo>
                    <a:pt x="233" y="284"/>
                    <a:pt x="233" y="284"/>
                    <a:pt x="233" y="284"/>
                  </a:cubicBezTo>
                  <a:cubicBezTo>
                    <a:pt x="247" y="288"/>
                    <a:pt x="247" y="288"/>
                    <a:pt x="247" y="288"/>
                  </a:cubicBezTo>
                  <a:cubicBezTo>
                    <a:pt x="287" y="249"/>
                    <a:pt x="287" y="249"/>
                    <a:pt x="287" y="249"/>
                  </a:cubicBezTo>
                  <a:lnTo>
                    <a:pt x="283" y="234"/>
                  </a:lnTo>
                  <a:close/>
                  <a:moveTo>
                    <a:pt x="244" y="261"/>
                  </a:moveTo>
                  <a:cubicBezTo>
                    <a:pt x="234" y="261"/>
                    <a:pt x="227" y="254"/>
                    <a:pt x="227" y="244"/>
                  </a:cubicBezTo>
                  <a:cubicBezTo>
                    <a:pt x="227" y="235"/>
                    <a:pt x="234" y="228"/>
                    <a:pt x="244" y="228"/>
                  </a:cubicBezTo>
                  <a:cubicBezTo>
                    <a:pt x="253" y="228"/>
                    <a:pt x="260" y="235"/>
                    <a:pt x="260" y="244"/>
                  </a:cubicBezTo>
                  <a:cubicBezTo>
                    <a:pt x="260" y="254"/>
                    <a:pt x="253" y="261"/>
                    <a:pt x="244" y="2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21" name="TextBox 13"/>
          <p:cNvSpPr txBox="1">
            <a:spLocks noChangeArrowheads="1"/>
          </p:cNvSpPr>
          <p:nvPr/>
        </p:nvSpPr>
        <p:spPr bwMode="auto">
          <a:xfrm>
            <a:off x="8702358" y="2540953"/>
            <a:ext cx="195262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整体结构设计</a:t>
            </a:r>
          </a:p>
        </p:txBody>
      </p:sp>
      <p:sp>
        <p:nvSpPr>
          <p:cNvPr id="21522" name="TextBox 13"/>
          <p:cNvSpPr txBox="1">
            <a:spLocks noChangeArrowheads="1"/>
          </p:cNvSpPr>
          <p:nvPr/>
        </p:nvSpPr>
        <p:spPr bwMode="auto">
          <a:xfrm>
            <a:off x="8705533" y="2826703"/>
            <a:ext cx="23336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通过设计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把头脑中的天梯用数字化模型呈现出来</a:t>
            </a:r>
          </a:p>
        </p:txBody>
      </p:sp>
      <p:sp>
        <p:nvSpPr>
          <p:cNvPr id="21523" name="TextBox 13"/>
          <p:cNvSpPr txBox="1">
            <a:spLocks noChangeArrowheads="1"/>
          </p:cNvSpPr>
          <p:nvPr/>
        </p:nvSpPr>
        <p:spPr bwMode="auto">
          <a:xfrm>
            <a:off x="8702358" y="3369628"/>
            <a:ext cx="195262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连接部件设计</a:t>
            </a:r>
          </a:p>
        </p:txBody>
      </p:sp>
      <p:sp>
        <p:nvSpPr>
          <p:cNvPr id="21524" name="TextBox 13"/>
          <p:cNvSpPr txBox="1">
            <a:spLocks noChangeArrowheads="1"/>
          </p:cNvSpPr>
          <p:nvPr/>
        </p:nvSpPr>
        <p:spPr bwMode="auto">
          <a:xfrm>
            <a:off x="8705533" y="3655378"/>
            <a:ext cx="23336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通过设计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把简单的木条组合搭建成造型丰富的天梯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8702358" y="4142423"/>
            <a:ext cx="195262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拉力装置设计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8705533" y="4428173"/>
            <a:ext cx="23336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通过设计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让小小的电机提起超乎想象的重物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8702358" y="4971098"/>
            <a:ext cx="195262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固定部件设计</a:t>
            </a: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8705533" y="5256848"/>
            <a:ext cx="2333625" cy="368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通过设计</a:t>
            </a:r>
            <a:r>
              <a:rPr lang="en-US" altLang="zh-CN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——</a:t>
            </a: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实现科学的结构组合保证整个过程顺利完成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48995" y="1001395"/>
            <a:ext cx="5678805" cy="5487670"/>
            <a:chOff x="1337" y="1577"/>
            <a:chExt cx="8943" cy="8642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71" y="1577"/>
              <a:ext cx="1876" cy="162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519" y="1577"/>
              <a:ext cx="1877" cy="1622"/>
            </a:xfrm>
            <a:prstGeom prst="rect">
              <a:avLst/>
            </a:prstGeom>
          </p:spPr>
        </p:pic>
        <p:sp>
          <p:nvSpPr>
            <p:cNvPr id="2" name="TextBox 13"/>
            <p:cNvSpPr txBox="1">
              <a:spLocks noChangeArrowheads="1"/>
            </p:cNvSpPr>
            <p:nvPr/>
          </p:nvSpPr>
          <p:spPr bwMode="auto">
            <a:xfrm>
              <a:off x="7205" y="2194"/>
              <a:ext cx="3075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整体</a:t>
              </a:r>
            </a:p>
          </p:txBody>
        </p:sp>
        <p:sp>
          <p:nvSpPr>
            <p:cNvPr id="39" name="Curved Down Arrow 252"/>
            <p:cNvSpPr/>
            <p:nvPr/>
          </p:nvSpPr>
          <p:spPr>
            <a:xfrm rot="4138508" flipV="1">
              <a:off x="1120" y="3599"/>
              <a:ext cx="2474" cy="814"/>
            </a:xfrm>
            <a:prstGeom prst="curvedDown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441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15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43" y="3931"/>
              <a:ext cx="1842" cy="1591"/>
            </a:xfrm>
            <a:prstGeom prst="rect">
              <a:avLst/>
            </a:prstGeom>
          </p:spPr>
        </p:pic>
        <p:pic>
          <p:nvPicPr>
            <p:cNvPr id="36" name="图片 35" descr="834cbfc0-3d53-4bef-97f5-bb0490e219f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010" y="3931"/>
              <a:ext cx="1854" cy="160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7934" y="4329"/>
              <a:ext cx="1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连接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610" y="6203"/>
              <a:ext cx="2031" cy="1754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827" y="6203"/>
              <a:ext cx="2057" cy="1777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6010" y="6829"/>
              <a:ext cx="1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拉力</a:t>
              </a:r>
            </a:p>
          </p:txBody>
        </p:sp>
        <p:sp>
          <p:nvSpPr>
            <p:cNvPr id="43" name="Curved Down Arrow 251"/>
            <p:cNvSpPr/>
            <p:nvPr/>
          </p:nvSpPr>
          <p:spPr>
            <a:xfrm rot="6600000">
              <a:off x="7296" y="6042"/>
              <a:ext cx="2267" cy="646"/>
            </a:xfrm>
            <a:prstGeom prst="curvedDownArrow">
              <a:avLst/>
            </a:prstGeom>
            <a:solidFill>
              <a:srgbClr val="9696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441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15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667" y="8566"/>
              <a:ext cx="1918" cy="1653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10" y="8566"/>
              <a:ext cx="1872" cy="1613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8217" y="8950"/>
              <a:ext cx="1088" cy="628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固定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Curved Down Arrow 252"/>
            <p:cNvSpPr/>
            <p:nvPr/>
          </p:nvSpPr>
          <p:spPr>
            <a:xfrm rot="3358507" flipV="1">
              <a:off x="507" y="8519"/>
              <a:ext cx="2474" cy="814"/>
            </a:xfrm>
            <a:prstGeom prst="curvedDownArrow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54419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150">
                <a:solidFill>
                  <a:srgbClr val="E2E3E9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179"/>
          <p:cNvGrpSpPr/>
          <p:nvPr/>
        </p:nvGrpSpPr>
        <p:grpSpPr>
          <a:xfrm>
            <a:off x="7961033" y="4097141"/>
            <a:ext cx="625327" cy="607424"/>
            <a:chOff x="630683" y="4190009"/>
            <a:chExt cx="469021" cy="455593"/>
          </a:xfrm>
        </p:grpSpPr>
        <p:sp>
          <p:nvSpPr>
            <p:cNvPr id="68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rgbClr val="95D6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0" name="Group 182"/>
          <p:cNvGrpSpPr/>
          <p:nvPr/>
        </p:nvGrpSpPr>
        <p:grpSpPr>
          <a:xfrm>
            <a:off x="7946428" y="4855620"/>
            <a:ext cx="625327" cy="607424"/>
            <a:chOff x="3425803" y="3384456"/>
            <a:chExt cx="469021" cy="455593"/>
          </a:xfrm>
        </p:grpSpPr>
        <p:sp>
          <p:nvSpPr>
            <p:cNvPr id="71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2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011680" cy="423545"/>
          </a:xfrm>
        </p:spPr>
        <p:txBody>
          <a:bodyPr/>
          <a:lstStyle/>
          <a:p>
            <a:r>
              <a:rPr lang="zh-CN" altLang="en-US" dirty="0"/>
              <a:t>学科的融合性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006017" y="6131362"/>
            <a:ext cx="4145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b="1" dirty="0">
                <a:solidFill>
                  <a:schemeClr val="bg1"/>
                </a:solidFill>
              </a:rPr>
              <a:t>多学科融合，多维度能力考查</a:t>
            </a:r>
          </a:p>
        </p:txBody>
      </p:sp>
      <p:pic>
        <p:nvPicPr>
          <p:cNvPr id="17" name="图片 16" descr="34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2475" y="1044575"/>
            <a:ext cx="3200400" cy="1884680"/>
          </a:xfrm>
          <a:prstGeom prst="rect">
            <a:avLst/>
          </a:prstGeom>
          <a:ln>
            <a:noFill/>
          </a:ln>
          <a:effectLst/>
        </p:spPr>
      </p:pic>
      <p:sp>
        <p:nvSpPr>
          <p:cNvPr id="40" name="Title 1"/>
          <p:cNvSpPr txBox="1"/>
          <p:nvPr/>
        </p:nvSpPr>
        <p:spPr bwMode="auto">
          <a:xfrm>
            <a:off x="752475" y="2945130"/>
            <a:ext cx="3203575" cy="47053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>
            <a:defPPr>
              <a:defRPr lang="en-US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>
              <a:defRPr>
                <a:solidFill>
                  <a:schemeClr val="accent2"/>
                </a:solidFill>
              </a:defRPr>
            </a:lvl9pPr>
          </a:lstStyle>
          <a:p>
            <a:r>
              <a:rPr lang="zh-CN" altLang="en-US" dirty="0"/>
              <a:t>物理</a:t>
            </a:r>
          </a:p>
        </p:txBody>
      </p:sp>
      <p:pic>
        <p:nvPicPr>
          <p:cNvPr id="19" name="图片 1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211185" y="1043305"/>
            <a:ext cx="3228340" cy="18865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48" name="Title 1"/>
          <p:cNvSpPr txBox="1"/>
          <p:nvPr/>
        </p:nvSpPr>
        <p:spPr bwMode="auto">
          <a:xfrm>
            <a:off x="8207375" y="2929255"/>
            <a:ext cx="3232150" cy="48704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>
            <a:defPPr>
              <a:defRPr lang="en-US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>
              <a:defRPr>
                <a:solidFill>
                  <a:schemeClr val="accent2"/>
                </a:solidFill>
              </a:defRPr>
            </a:lvl9pPr>
          </a:lstStyle>
          <a:p>
            <a:r>
              <a:rPr lang="zh-CN" altLang="en-US" dirty="0"/>
              <a:t>数学</a:t>
            </a:r>
          </a:p>
        </p:txBody>
      </p:sp>
      <p:sp>
        <p:nvSpPr>
          <p:cNvPr id="53" name="Title 1"/>
          <p:cNvSpPr txBox="1"/>
          <p:nvPr/>
        </p:nvSpPr>
        <p:spPr bwMode="auto">
          <a:xfrm>
            <a:off x="4310380" y="2945130"/>
            <a:ext cx="3543300" cy="47053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>
            <a:defPPr>
              <a:defRPr lang="en-US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>
              <a:defRPr>
                <a:solidFill>
                  <a:schemeClr val="accent2"/>
                </a:solidFill>
              </a:defRPr>
            </a:lvl9pPr>
          </a:lstStyle>
          <a:p>
            <a:r>
              <a:rPr lang="zh-CN" altLang="en-US" dirty="0"/>
              <a:t>人工智能</a:t>
            </a:r>
          </a:p>
        </p:txBody>
      </p:sp>
      <p:pic>
        <p:nvPicPr>
          <p:cNvPr id="3" name="图片 2" descr="C:\Users\123\Desktop\人工智能.jpg人工智能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314825" y="1028065"/>
            <a:ext cx="3539490" cy="1917700"/>
          </a:xfrm>
          <a:prstGeom prst="rect">
            <a:avLst/>
          </a:prstGeom>
          <a:ln>
            <a:noFill/>
          </a:ln>
        </p:spPr>
      </p:pic>
      <p:pic>
        <p:nvPicPr>
          <p:cNvPr id="28" name="图片 27" descr="834cbfc0-3d53-4bef-97f5-bb0490e219f1"/>
          <p:cNvPicPr/>
          <p:nvPr/>
        </p:nvPicPr>
        <p:blipFill>
          <a:blip r:embed="rId8"/>
          <a:stretch>
            <a:fillRect/>
          </a:stretch>
        </p:blipFill>
        <p:spPr>
          <a:xfrm>
            <a:off x="4310330" y="3566040"/>
            <a:ext cx="3543224" cy="1988967"/>
          </a:xfrm>
          <a:prstGeom prst="rect">
            <a:avLst/>
          </a:prstGeom>
        </p:spPr>
      </p:pic>
      <p:sp>
        <p:nvSpPr>
          <p:cNvPr id="6" name="Title 1"/>
          <p:cNvSpPr txBox="1"/>
          <p:nvPr/>
        </p:nvSpPr>
        <p:spPr bwMode="auto">
          <a:xfrm>
            <a:off x="4310330" y="5525394"/>
            <a:ext cx="3543224" cy="48689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>
            <a:defPPr>
              <a:defRPr lang="en-US"/>
            </a:defPPr>
            <a:lvl1pPr algn="ctr">
              <a:defRPr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solidFill>
                  <a:schemeClr val="accent2"/>
                </a:solidFill>
              </a:defRPr>
            </a:lvl2pPr>
            <a:lvl3pPr>
              <a:defRPr>
                <a:solidFill>
                  <a:schemeClr val="accent2"/>
                </a:solidFill>
              </a:defRPr>
            </a:lvl3pPr>
            <a:lvl4pPr>
              <a:defRPr>
                <a:solidFill>
                  <a:schemeClr val="accent2"/>
                </a:solidFill>
              </a:defRPr>
            </a:lvl4pPr>
            <a:lvl5pPr>
              <a:defRPr>
                <a:solidFill>
                  <a:schemeClr val="accent2"/>
                </a:solidFill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>
              <a:defRPr>
                <a:solidFill>
                  <a:schemeClr val="accent2"/>
                </a:solidFill>
              </a:defRPr>
            </a:lvl9pPr>
          </a:lstStyle>
          <a:p>
            <a:r>
              <a:rPr lang="zh-CN" altLang="en-US" dirty="0"/>
              <a:t>跨学科</a:t>
            </a:r>
          </a:p>
        </p:txBody>
      </p:sp>
      <p:cxnSp>
        <p:nvCxnSpPr>
          <p:cNvPr id="12" name="曲线连接符 11"/>
          <p:cNvCxnSpPr/>
          <p:nvPr/>
        </p:nvCxnSpPr>
        <p:spPr>
          <a:xfrm rot="10800000">
            <a:off x="2352748" y="3821298"/>
            <a:ext cx="1600199" cy="1576202"/>
          </a:xfrm>
          <a:prstGeom prst="curvedConnector2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曲线连接符 30"/>
          <p:cNvCxnSpPr/>
          <p:nvPr/>
        </p:nvCxnSpPr>
        <p:spPr>
          <a:xfrm rot="10800000" flipH="1">
            <a:off x="8207549" y="3821297"/>
            <a:ext cx="1600199" cy="1576202"/>
          </a:xfrm>
          <a:prstGeom prst="curvedConnector2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2835" y="2933065"/>
            <a:ext cx="2241550" cy="1581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011680" cy="423545"/>
          </a:xfrm>
        </p:spPr>
        <p:txBody>
          <a:bodyPr/>
          <a:lstStyle/>
          <a:p>
            <a:r>
              <a:rPr lang="zh-CN" altLang="en-US" dirty="0"/>
              <a:t>配套的完善性</a:t>
            </a:r>
          </a:p>
        </p:txBody>
      </p:sp>
      <p:pic>
        <p:nvPicPr>
          <p:cNvPr id="8" name="图片 7" descr="C:\Users\123\Desktop\方案1.jpg方案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945153" y="933768"/>
            <a:ext cx="2535555" cy="3580130"/>
          </a:xfrm>
          <a:prstGeom prst="rect">
            <a:avLst/>
          </a:prstGeom>
        </p:spPr>
      </p:pic>
      <p:sp>
        <p:nvSpPr>
          <p:cNvPr id="9" name="内容占位符 6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945153" y="4518659"/>
            <a:ext cx="2535555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比赛方案</a:t>
            </a: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/>
          <a:srcRect l="8897" r="8075"/>
          <a:stretch>
            <a:fillRect/>
          </a:stretch>
        </p:blipFill>
        <p:spPr>
          <a:xfrm>
            <a:off x="3620770" y="934720"/>
            <a:ext cx="2247900" cy="1998345"/>
          </a:xfrm>
          <a:prstGeom prst="rect">
            <a:avLst/>
          </a:prstGeom>
          <a:noFill/>
        </p:spPr>
      </p:pic>
      <p:sp>
        <p:nvSpPr>
          <p:cNvPr id="12" name="内容占位符 6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621043" y="4518659"/>
            <a:ext cx="2247060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比赛物资</a:t>
            </a:r>
          </a:p>
        </p:txBody>
      </p:sp>
      <p:pic>
        <p:nvPicPr>
          <p:cNvPr id="13" name="图片 12" descr="C:\Users\123\Desktop\方案2.jpg方案2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>
          <a:xfrm>
            <a:off x="6004968" y="935038"/>
            <a:ext cx="5207635" cy="2661920"/>
          </a:xfrm>
          <a:prstGeom prst="rect">
            <a:avLst/>
          </a:prstGeom>
        </p:spPr>
      </p:pic>
      <p:sp>
        <p:nvSpPr>
          <p:cNvPr id="14" name="内容占位符 6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6001554" y="3597275"/>
            <a:ext cx="5211049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线上比赛平台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001554" y="4194175"/>
            <a:ext cx="5211049" cy="1659890"/>
            <a:chOff x="5841682" y="3948430"/>
            <a:chExt cx="4933950" cy="1571625"/>
          </a:xfrm>
        </p:grpSpPr>
        <p:pic>
          <p:nvPicPr>
            <p:cNvPr id="15" name="图片 1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323262" y="3948430"/>
              <a:ext cx="2452370" cy="156781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6" name="图片 11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41682" y="3950970"/>
              <a:ext cx="2477135" cy="1569085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8" name="内容占位符 6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996859" y="5856748"/>
            <a:ext cx="5215744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线上监考平台</a:t>
            </a:r>
          </a:p>
        </p:txBody>
      </p:sp>
      <p:sp>
        <p:nvSpPr>
          <p:cNvPr id="20" name="内容占位符 6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945153" y="5143049"/>
            <a:ext cx="4922950" cy="1193124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配套完整，保证比赛执行无风险</a:t>
            </a:r>
          </a:p>
        </p:txBody>
      </p:sp>
      <p:pic>
        <p:nvPicPr>
          <p:cNvPr id="2" name="图片 1" descr="评测装置01"/>
          <p:cNvPicPr>
            <a:picLocks noChangeAspect="1"/>
          </p:cNvPicPr>
          <p:nvPr/>
        </p:nvPicPr>
        <p:blipFill>
          <a:blip r:embed="rId14"/>
          <a:srcRect l="17494" t="601" r="16090" b="-601"/>
          <a:stretch>
            <a:fillRect/>
          </a:stretch>
        </p:blipFill>
        <p:spPr>
          <a:xfrm>
            <a:off x="3620770" y="2933065"/>
            <a:ext cx="2248535" cy="15849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5080" y="1409700"/>
            <a:ext cx="1965325" cy="282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011680" cy="423545"/>
          </a:xfrm>
        </p:spPr>
        <p:txBody>
          <a:bodyPr/>
          <a:lstStyle/>
          <a:p>
            <a:r>
              <a:rPr lang="zh-CN" altLang="en-US" dirty="0"/>
              <a:t>赛项的科学性</a:t>
            </a:r>
          </a:p>
        </p:txBody>
      </p:sp>
      <p:sp>
        <p:nvSpPr>
          <p:cNvPr id="26" name="内容占位符 6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596381" y="1103948"/>
            <a:ext cx="2651284" cy="7588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实操</a:t>
            </a:r>
          </a:p>
        </p:txBody>
      </p:sp>
      <p:pic>
        <p:nvPicPr>
          <p:cNvPr id="35" name="图片 34"/>
          <p:cNvPicPr/>
          <p:nvPr/>
        </p:nvPicPr>
        <p:blipFill>
          <a:blip r:embed="rId13"/>
          <a:stretch>
            <a:fillRect/>
          </a:stretch>
        </p:blipFill>
        <p:spPr>
          <a:xfrm>
            <a:off x="3451463" y="1988185"/>
            <a:ext cx="1330087" cy="1330087"/>
          </a:xfrm>
          <a:prstGeom prst="rect">
            <a:avLst/>
          </a:prstGeom>
        </p:spPr>
      </p:pic>
      <p:pic>
        <p:nvPicPr>
          <p:cNvPr id="41" name="图片 40"/>
          <p:cNvPicPr/>
          <p:nvPr/>
        </p:nvPicPr>
        <p:blipFill>
          <a:blip r:embed="rId14"/>
          <a:stretch>
            <a:fillRect/>
          </a:stretch>
        </p:blipFill>
        <p:spPr>
          <a:xfrm>
            <a:off x="4780678" y="1988184"/>
            <a:ext cx="1330087" cy="133008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596380" y="1988185"/>
            <a:ext cx="2651285" cy="1330086"/>
            <a:chOff x="6939280" y="1988185"/>
            <a:chExt cx="2651285" cy="1330086"/>
          </a:xfrm>
        </p:grpSpPr>
        <p:pic>
          <p:nvPicPr>
            <p:cNvPr id="28" name="图片 27" descr="834cbfc0-3d53-4bef-97f5-bb0490e219f1"/>
            <p:cNvPicPr/>
            <p:nvPr/>
          </p:nvPicPr>
          <p:blipFill>
            <a:blip r:embed="rId15"/>
            <a:stretch>
              <a:fillRect/>
            </a:stretch>
          </p:blipFill>
          <p:spPr>
            <a:xfrm>
              <a:off x="6939280" y="1988185"/>
              <a:ext cx="1330086" cy="1330086"/>
            </a:xfrm>
            <a:prstGeom prst="rect">
              <a:avLst/>
            </a:prstGeom>
          </p:spPr>
        </p:pic>
        <p:pic>
          <p:nvPicPr>
            <p:cNvPr id="29" name="图片 28" descr="DSC_9987"/>
            <p:cNvPicPr/>
            <p:nvPr/>
          </p:nvPicPr>
          <p:blipFill>
            <a:blip r:embed="rId16"/>
            <a:srcRect l="7949" r="24872"/>
            <a:stretch>
              <a:fillRect/>
            </a:stretch>
          </p:blipFill>
          <p:spPr>
            <a:xfrm>
              <a:off x="8260479" y="1988185"/>
              <a:ext cx="1330086" cy="1330086"/>
            </a:xfrm>
            <a:prstGeom prst="rect">
              <a:avLst/>
            </a:prstGeom>
          </p:spPr>
        </p:pic>
      </p:grpSp>
      <p:sp>
        <p:nvSpPr>
          <p:cNvPr id="30" name="内容占位符 6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181860" y="1988183"/>
            <a:ext cx="1120775" cy="1330087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现实</a:t>
            </a:r>
          </a:p>
        </p:txBody>
      </p:sp>
      <p:sp>
        <p:nvSpPr>
          <p:cNvPr id="31" name="内容占位符 6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181860" y="3802853"/>
            <a:ext cx="1120775" cy="1458193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虚拟</a:t>
            </a:r>
          </a:p>
        </p:txBody>
      </p:sp>
      <p:sp>
        <p:nvSpPr>
          <p:cNvPr id="33" name="内容占位符 6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077932" y="3228067"/>
            <a:ext cx="1406364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fontAlgn="auto">
              <a:lnSpc>
                <a:spcPct val="14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创意设计</a:t>
            </a:r>
          </a:p>
        </p:txBody>
      </p:sp>
      <p:sp>
        <p:nvSpPr>
          <p:cNvPr id="37" name="内容占位符 6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218840" y="3228067"/>
            <a:ext cx="1406364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fontAlgn="auto">
              <a:lnSpc>
                <a:spcPct val="14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动手操作</a:t>
            </a:r>
          </a:p>
        </p:txBody>
      </p:sp>
      <p:pic>
        <p:nvPicPr>
          <p:cNvPr id="1031" name="图片 1" descr="C:\Users\123\Desktop\视频要求.jpg视频要求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451225" y="3803015"/>
            <a:ext cx="2659380" cy="145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内容占位符 6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077932" y="5208632"/>
            <a:ext cx="1406364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fontAlgn="auto">
              <a:lnSpc>
                <a:spcPct val="14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提交要求</a:t>
            </a:r>
          </a:p>
        </p:txBody>
      </p:sp>
      <p:pic>
        <p:nvPicPr>
          <p:cNvPr id="39" name="图片 38" descr="C:\Users\123\Desktop\视频.jpg视频"/>
          <p:cNvPicPr>
            <a:picLocks noChangeAspect="1"/>
          </p:cNvPicPr>
          <p:nvPr/>
        </p:nvPicPr>
        <p:blipFill>
          <a:blip r:embed="rId18"/>
          <a:srcRect/>
          <a:stretch>
            <a:fillRect/>
          </a:stretch>
        </p:blipFill>
        <p:spPr>
          <a:xfrm>
            <a:off x="6625987" y="3802853"/>
            <a:ext cx="2592070" cy="1458193"/>
          </a:xfrm>
          <a:prstGeom prst="rect">
            <a:avLst/>
          </a:prstGeom>
        </p:spPr>
      </p:pic>
      <p:sp>
        <p:nvSpPr>
          <p:cNvPr id="40" name="内容占位符 6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218840" y="5208632"/>
            <a:ext cx="1406364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 fontAlgn="auto">
              <a:lnSpc>
                <a:spcPct val="140000"/>
              </a:lnSpc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评测视频</a:t>
            </a:r>
          </a:p>
        </p:txBody>
      </p:sp>
      <p:sp>
        <p:nvSpPr>
          <p:cNvPr id="42" name="加号 41"/>
          <p:cNvSpPr/>
          <p:nvPr/>
        </p:nvSpPr>
        <p:spPr>
          <a:xfrm>
            <a:off x="6081350" y="1213360"/>
            <a:ext cx="540000" cy="540000"/>
          </a:xfrm>
          <a:prstGeom prst="mathPl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加号 42"/>
          <p:cNvSpPr/>
          <p:nvPr/>
        </p:nvSpPr>
        <p:spPr>
          <a:xfrm>
            <a:off x="2472247" y="3322589"/>
            <a:ext cx="540000" cy="540000"/>
          </a:xfrm>
          <a:prstGeom prst="mathPlus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内容占位符 6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601980" y="5905500"/>
            <a:ext cx="5626100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4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理论与实操结合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进一步发挥学生主观能动性</a:t>
            </a:r>
          </a:p>
        </p:txBody>
      </p:sp>
      <p:sp>
        <p:nvSpPr>
          <p:cNvPr id="45" name="内容占位符 6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6540500" y="5905500"/>
            <a:ext cx="5626100" cy="6527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40000"/>
              </a:lnSpc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虚拟与现实结合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保证赛项多样与科学性</a:t>
            </a:r>
          </a:p>
        </p:txBody>
      </p:sp>
      <p:sp>
        <p:nvSpPr>
          <p:cNvPr id="23" name="内容占位符 6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3451464" y="1101090"/>
            <a:ext cx="2629886" cy="764540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理论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8447" y="2781350"/>
            <a:ext cx="7822915" cy="645160"/>
          </a:xfrm>
        </p:spPr>
        <p:txBody>
          <a:bodyPr/>
          <a:lstStyle/>
          <a:p>
            <a:pPr algn="ctr"/>
            <a:r>
              <a:rPr lang="zh-CN" altLang="en-US">
                <a:sym typeface="+mn-ea"/>
              </a:rPr>
              <a:t>赛事服务保障</a:t>
            </a:r>
            <a:endParaRPr lang="zh-CN" altLang="en-US" sz="4000" b="1" dirty="0">
              <a:solidFill>
                <a:srgbClr val="FDBA04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</p:nvPr>
        </p:nvSpPr>
        <p:spPr>
          <a:xfrm>
            <a:off x="4417695" y="3668395"/>
            <a:ext cx="3344545" cy="312420"/>
          </a:xfrm>
        </p:spPr>
        <p:txBody>
          <a:bodyPr wrap="square"/>
          <a:lstStyle/>
          <a:p>
            <a:pPr lvl="0" algn="ctr"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省赛、培训、资源、线上比赛形式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" name="圆角矩形 83"/>
          <p:cNvSpPr/>
          <p:nvPr userDrawn="1"/>
        </p:nvSpPr>
        <p:spPr>
          <a:xfrm flipV="1">
            <a:off x="4456430" y="3490595"/>
            <a:ext cx="329692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149350" y="708660"/>
            <a:ext cx="14020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85520" y="1430655"/>
            <a:ext cx="19086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12" name="圆角矩形 11"/>
          <p:cNvSpPr/>
          <p:nvPr/>
        </p:nvSpPr>
        <p:spPr bwMode="auto">
          <a:xfrm rot="2700000">
            <a:off x="3762375" y="2193925"/>
            <a:ext cx="400050" cy="400050"/>
          </a:xfrm>
          <a:prstGeom prst="roundRect">
            <a:avLst/>
          </a:pr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93490" y="2179320"/>
            <a:ext cx="359410" cy="431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295140" y="2179320"/>
            <a:ext cx="1859280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200" b="1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比赛项目说明</a:t>
            </a:r>
            <a:endParaRPr lang="zh-CN" altLang="en-US" sz="2200" b="1" dirty="0">
              <a:solidFill>
                <a:srgbClr val="FDBA04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295140" y="2548890"/>
            <a:ext cx="41344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创意天梯挑战赛</a:t>
            </a:r>
          </a:p>
        </p:txBody>
      </p:sp>
      <p:sp>
        <p:nvSpPr>
          <p:cNvPr id="22" name="圆角矩形 21"/>
          <p:cNvSpPr/>
          <p:nvPr/>
        </p:nvSpPr>
        <p:spPr bwMode="auto">
          <a:xfrm rot="2700000">
            <a:off x="3762375" y="3111500"/>
            <a:ext cx="400050" cy="400050"/>
          </a:xfrm>
          <a:prstGeom prst="roundRect">
            <a:avLst/>
          </a:pr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93490" y="3096895"/>
            <a:ext cx="359410" cy="431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295140" y="3096895"/>
            <a:ext cx="41344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200" b="1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比赛立意与目的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295140" y="3458210"/>
            <a:ext cx="41344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形式多样、开放自主、学科融合</a:t>
            </a:r>
          </a:p>
        </p:txBody>
      </p:sp>
      <p:sp>
        <p:nvSpPr>
          <p:cNvPr id="26" name="圆角矩形 25"/>
          <p:cNvSpPr/>
          <p:nvPr/>
        </p:nvSpPr>
        <p:spPr bwMode="auto">
          <a:xfrm rot="2700000">
            <a:off x="3762375" y="4057015"/>
            <a:ext cx="400050" cy="400050"/>
          </a:xfrm>
          <a:prstGeom prst="roundRect">
            <a:avLst/>
          </a:pr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93490" y="4042410"/>
            <a:ext cx="359410" cy="431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295140" y="4042410"/>
            <a:ext cx="41344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200" b="1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赛事服务保障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4295140" y="4403725"/>
            <a:ext cx="41344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省赛、培训、资源、线上比赛形式</a:t>
            </a:r>
          </a:p>
        </p:txBody>
      </p:sp>
      <p:sp>
        <p:nvSpPr>
          <p:cNvPr id="3" name="圆角矩形 2"/>
          <p:cNvSpPr/>
          <p:nvPr/>
        </p:nvSpPr>
        <p:spPr bwMode="auto">
          <a:xfrm rot="2700000">
            <a:off x="3762375" y="4881245"/>
            <a:ext cx="400050" cy="400050"/>
          </a:xfrm>
          <a:prstGeom prst="roundRect">
            <a:avLst/>
          </a:prstGeom>
          <a:solidFill>
            <a:srgbClr val="456CE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360000" bIns="45720" numCol="1" spcCol="0" rtlCol="0" fromWordArt="0" anchor="ctr" anchorCtr="0" forceAA="0" compatLnSpc="1">
            <a:noAutofit/>
          </a:bodyPr>
          <a:lstStyle/>
          <a:p>
            <a:pPr lvl="0" algn="r" defTabSz="914400">
              <a:buClrTx/>
              <a:buSzTx/>
              <a:buFontTx/>
            </a:pPr>
            <a:endParaRPr lang="en-US" sz="1400" b="1">
              <a:latin typeface="思源黑体" panose="020B0500000000090000" pitchFamily="34" charset="-122"/>
              <a:ea typeface="思源黑体" panose="020B0500000000090000" pitchFamily="34" charset="-122"/>
              <a:cs typeface="Open Sans" panose="020B060603050402020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3490" y="4866640"/>
            <a:ext cx="354965" cy="4298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2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95140" y="4866640"/>
            <a:ext cx="4134485" cy="42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200" b="1" dirty="0">
                <a:solidFill>
                  <a:srgbClr val="FDBA04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相关赛事成果展示</a:t>
            </a:r>
            <a:endParaRPr lang="zh-CN" altLang="en-US" sz="2200" b="1" dirty="0">
              <a:solidFill>
                <a:srgbClr val="FDBA04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140" y="5227955"/>
            <a:ext cx="413448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比赛剪影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90000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011680" cy="423545"/>
          </a:xfrm>
        </p:spPr>
        <p:txBody>
          <a:bodyPr/>
          <a:lstStyle/>
          <a:p>
            <a:pPr algn="l"/>
            <a:r>
              <a:rPr lang="zh-CN" altLang="en-US">
                <a:sym typeface="+mn-ea"/>
              </a:rPr>
              <a:t>赛项服务保障</a:t>
            </a:r>
            <a:endParaRPr lang="zh-CN" altLang="en-US" dirty="0"/>
          </a:p>
        </p:txBody>
      </p:sp>
      <p:pic>
        <p:nvPicPr>
          <p:cNvPr id="2" name="图片 1" descr="9db1db86-a09a-49fa-af3c-846ba575e38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1405" y="1051560"/>
            <a:ext cx="2966400" cy="2224800"/>
          </a:xfrm>
          <a:prstGeom prst="rect">
            <a:avLst/>
          </a:prstGeom>
        </p:spPr>
      </p:pic>
      <p:sp>
        <p:nvSpPr>
          <p:cNvPr id="9" name="内容占位符 6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076153" y="3276360"/>
            <a:ext cx="2971652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现场培训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291330" y="1051560"/>
            <a:ext cx="4118610" cy="2226310"/>
          </a:xfrm>
          <a:prstGeom prst="rect">
            <a:avLst/>
          </a:prstGeom>
        </p:spPr>
      </p:pic>
      <p:sp>
        <p:nvSpPr>
          <p:cNvPr id="4" name="内容占位符 61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291330" y="3276359"/>
            <a:ext cx="4118610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线上培训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653466" y="1051561"/>
            <a:ext cx="2450189" cy="2224799"/>
            <a:chOff x="9110345" y="1165226"/>
            <a:chExt cx="2369820" cy="2153284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9110345" y="1165226"/>
              <a:ext cx="2369820" cy="1150060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110345" y="2317750"/>
              <a:ext cx="2369820" cy="1000760"/>
            </a:xfrm>
            <a:prstGeom prst="rect">
              <a:avLst/>
            </a:prstGeom>
          </p:spPr>
        </p:pic>
      </p:grpSp>
      <p:sp>
        <p:nvSpPr>
          <p:cNvPr id="7" name="内容占位符 61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8653465" y="3276358"/>
            <a:ext cx="2450189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比赛群组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81405" y="3996054"/>
            <a:ext cx="1933575" cy="2105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258502" y="3996054"/>
            <a:ext cx="1839805" cy="2106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336538" y="3996054"/>
            <a:ext cx="1452658" cy="2106000"/>
          </a:xfrm>
          <a:prstGeom prst="rect">
            <a:avLst/>
          </a:prstGeom>
        </p:spPr>
      </p:pic>
      <p:sp>
        <p:nvSpPr>
          <p:cNvPr id="12" name="内容占位符 61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076153" y="6101080"/>
            <a:ext cx="1938827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文档资源</a:t>
            </a:r>
          </a:p>
        </p:txBody>
      </p:sp>
      <p:sp>
        <p:nvSpPr>
          <p:cNvPr id="13" name="内容占位符 61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258502" y="6101080"/>
            <a:ext cx="1839805" cy="47942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视频资源</a:t>
            </a:r>
          </a:p>
        </p:txBody>
      </p:sp>
      <p:sp>
        <p:nvSpPr>
          <p:cNvPr id="14" name="内容占位符 61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5336538" y="6099570"/>
            <a:ext cx="1452657" cy="480935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省赛资源</a:t>
            </a:r>
          </a:p>
        </p:txBody>
      </p:sp>
      <p:sp>
        <p:nvSpPr>
          <p:cNvPr id="20" name="内容占位符 61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7027427" y="3996054"/>
            <a:ext cx="4076227" cy="2584451"/>
          </a:xfrm>
          <a:prstGeom prst="rect">
            <a:avLst/>
          </a:prstGeom>
          <a:solidFill>
            <a:schemeClr val="bg1">
              <a:alpha val="20000"/>
            </a:schemeClr>
          </a:soli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全面的配套服务是比赛开展的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保障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78447" y="2781350"/>
            <a:ext cx="7822915" cy="645160"/>
          </a:xfrm>
        </p:spPr>
        <p:txBody>
          <a:bodyPr/>
          <a:lstStyle/>
          <a:p>
            <a:pPr algn="ctr"/>
            <a:r>
              <a:rPr lang="zh-CN" altLang="en-US">
                <a:sym typeface="+mn-ea"/>
              </a:rPr>
              <a:t>相关赛事成果展示</a:t>
            </a:r>
            <a:endParaRPr lang="zh-CN" altLang="en-US" sz="4000" b="1" dirty="0">
              <a:solidFill>
                <a:srgbClr val="FDBA04"/>
              </a:solidFill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</p:nvPr>
        </p:nvSpPr>
        <p:spPr>
          <a:xfrm>
            <a:off x="4231640" y="3668395"/>
            <a:ext cx="3729355" cy="312420"/>
          </a:xfrm>
        </p:spPr>
        <p:txBody>
          <a:bodyPr wrap="square"/>
          <a:lstStyle/>
          <a:p>
            <a:pPr lvl="0" algn="ctr">
              <a:buClrTx/>
              <a:buSzTx/>
              <a:buFont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比赛剪影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90000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" name="圆角矩形 83"/>
          <p:cNvSpPr/>
          <p:nvPr userDrawn="1"/>
        </p:nvSpPr>
        <p:spPr>
          <a:xfrm flipV="1">
            <a:off x="3957955" y="3490595"/>
            <a:ext cx="4293235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140208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  <a:hlinkClick r:id="rId5" action="ppaction://hlinkfile"/>
              </a:rPr>
              <a:t>竞赛剪影</a:t>
            </a:r>
            <a:endParaRPr lang="zh-CN" altLang="en-US" dirty="0">
              <a:sym typeface="思源黑体" panose="020B0500000000090000" pitchFamily="34" charset="-122"/>
              <a:hlinkClick r:id="rId5" action="ppaction://hlinkfile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0645" y="925195"/>
            <a:ext cx="5627915" cy="5410800"/>
          </a:xfrm>
          <a:prstGeom prst="rect">
            <a:avLst/>
          </a:prstGeom>
        </p:spPr>
      </p:pic>
      <p:pic>
        <p:nvPicPr>
          <p:cNvPr id="4" name="天梯比赛视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79715" y="925195"/>
            <a:ext cx="30480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85684" y="2833787"/>
            <a:ext cx="3336290" cy="1189355"/>
            <a:chOff x="2985684" y="2927528"/>
            <a:chExt cx="3336290" cy="1189355"/>
          </a:xfrm>
        </p:grpSpPr>
        <p:sp>
          <p:nvSpPr>
            <p:cNvPr id="83" name="文本框 82"/>
            <p:cNvSpPr txBox="1"/>
            <p:nvPr/>
          </p:nvSpPr>
          <p:spPr>
            <a:xfrm>
              <a:off x="3109509" y="2927528"/>
              <a:ext cx="3166110" cy="8299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 b="1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感 谢 聆</a:t>
              </a:r>
              <a:r>
                <a:rPr lang="en-US" altLang="zh-CN" sz="4800" b="1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4800" b="1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听</a:t>
              </a:r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2985684" y="3810178"/>
              <a:ext cx="3336290" cy="297815"/>
            </a:xfrm>
            <a:prstGeom prst="roundRect">
              <a:avLst>
                <a:gd name="adj" fmla="val 50000"/>
              </a:avLst>
            </a:prstGeom>
            <a:solidFill>
              <a:srgbClr val="FF97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082828" y="3810178"/>
              <a:ext cx="3195104" cy="306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spc="100" dirty="0">
                  <a:solidFill>
                    <a:schemeClr val="bg1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 you for listening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1855" y="2344190"/>
            <a:ext cx="2124684" cy="2169620"/>
            <a:chOff x="571855" y="2315120"/>
            <a:chExt cx="2124684" cy="216962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99" y="2315120"/>
              <a:ext cx="2073550" cy="2073550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571855" y="4207741"/>
              <a:ext cx="2124684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kumimoji="1"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扫码了解更多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79445"/>
            <a:ext cx="10515600" cy="645160"/>
          </a:xfrm>
        </p:spPr>
        <p:txBody>
          <a:bodyPr/>
          <a:lstStyle/>
          <a:p>
            <a:r>
              <a:rPr lang="zh-CN" altLang="en-US">
                <a:sym typeface="+mn-ea"/>
              </a:rPr>
              <a:t>比赛项目说明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</p:nvPr>
        </p:nvSpPr>
        <p:spPr>
          <a:xfrm>
            <a:off x="832105" y="3648075"/>
            <a:ext cx="10515600" cy="312420"/>
          </a:xfrm>
        </p:spPr>
        <p:txBody>
          <a:bodyPr/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思源黑体" panose="020B0500000000090000" pitchFamily="34" charset="-122"/>
              </a:rPr>
              <a:t>创意天梯挑战赛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9" name="圆角矩形 83"/>
          <p:cNvSpPr/>
          <p:nvPr userDrawn="1"/>
        </p:nvSpPr>
        <p:spPr>
          <a:xfrm flipV="1">
            <a:off x="4456430" y="3490595"/>
            <a:ext cx="3296920" cy="76200"/>
          </a:xfrm>
          <a:prstGeom prst="roundRect">
            <a:avLst>
              <a:gd name="adj" fmla="val 50000"/>
            </a:avLst>
          </a:prstGeom>
          <a:solidFill>
            <a:srgbClr val="456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231648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endParaRPr lang="zh-CN" altLang="en-US" dirty="0"/>
          </a:p>
        </p:txBody>
      </p:sp>
      <p:sp>
        <p:nvSpPr>
          <p:cNvPr id="62" name="内容占位符 61"/>
          <p:cNvSpPr>
            <a:spLocks noGrp="1"/>
          </p:cNvSpPr>
          <p:nvPr>
            <p:ph sz="quarter" idx="13"/>
            <p:custDataLst>
              <p:tags r:id="rId1"/>
            </p:custDataLst>
          </p:nvPr>
        </p:nvSpPr>
        <p:spPr>
          <a:xfrm>
            <a:off x="1669415" y="1035050"/>
            <a:ext cx="5501640" cy="479425"/>
          </a:xfrm>
        </p:spPr>
        <p:txBody>
          <a:bodyPr>
            <a:noAutofit/>
          </a:bodyPr>
          <a:lstStyle/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主题：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创意天梯挑战赛</a:t>
            </a:r>
          </a:p>
        </p:txBody>
      </p:sp>
      <p:sp>
        <p:nvSpPr>
          <p:cNvPr id="63" name="内容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711325" y="2815590"/>
            <a:ext cx="10131425" cy="706120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24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流程：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比赛分为准备和评测两个环节；准备环节选手综合考量</a:t>
            </a:r>
            <a:r>
              <a:rPr lang="en-US" altLang="zh-CN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个方面</a:t>
            </a:r>
          </a:p>
        </p:txBody>
      </p:sp>
      <p:sp>
        <p:nvSpPr>
          <p:cNvPr id="67" name="内容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699895" y="1901190"/>
            <a:ext cx="6853555" cy="47942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24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形式：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线下赛（现场赛）</a:t>
            </a:r>
            <a:r>
              <a:rPr lang="en-US" altLang="zh-CN" sz="1600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</a:t>
            </a:r>
            <a:r>
              <a:rPr lang="zh-CN" altLang="en-US" sz="1600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有网络赛备案</a:t>
            </a:r>
            <a:endParaRPr lang="zh-CN" altLang="en-US" sz="1600" b="1" spc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937260" y="5582285"/>
            <a:ext cx="752400" cy="752400"/>
            <a:chOff x="8458" y="2395"/>
            <a:chExt cx="1424" cy="1424"/>
          </a:xfrm>
        </p:grpSpPr>
        <p:sp>
          <p:nvSpPr>
            <p:cNvPr id="161" name="Oval 2"/>
            <p:cNvSpPr/>
            <p:nvPr/>
          </p:nvSpPr>
          <p:spPr>
            <a:xfrm>
              <a:off x="8458" y="2395"/>
              <a:ext cx="1425" cy="142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latin typeface="+mn-ea"/>
                <a:cs typeface="+mn-ea"/>
              </a:endParaRPr>
            </a:p>
          </p:txBody>
        </p:sp>
        <p:grpSp>
          <p:nvGrpSpPr>
            <p:cNvPr id="164" name="Group 8"/>
            <p:cNvGrpSpPr/>
            <p:nvPr/>
          </p:nvGrpSpPr>
          <p:grpSpPr>
            <a:xfrm>
              <a:off x="8829" y="2828"/>
              <a:ext cx="726" cy="620"/>
              <a:chOff x="3440113" y="1050925"/>
              <a:chExt cx="390525" cy="333376"/>
            </a:xfrm>
            <a:solidFill>
              <a:schemeClr val="bg1"/>
            </a:solidFill>
          </p:grpSpPr>
          <p:sp>
            <p:nvSpPr>
              <p:cNvPr id="165" name="Freeform 8"/>
              <p:cNvSpPr/>
              <p:nvPr/>
            </p:nvSpPr>
            <p:spPr bwMode="auto">
              <a:xfrm>
                <a:off x="3563938" y="1244600"/>
                <a:ext cx="69850" cy="71438"/>
              </a:xfrm>
              <a:custGeom>
                <a:avLst/>
                <a:gdLst>
                  <a:gd name="T0" fmla="*/ 44 w 44"/>
                  <a:gd name="T1" fmla="*/ 25 h 45"/>
                  <a:gd name="T2" fmla="*/ 19 w 44"/>
                  <a:gd name="T3" fmla="*/ 0 h 45"/>
                  <a:gd name="T4" fmla="*/ 19 w 44"/>
                  <a:gd name="T5" fmla="*/ 0 h 45"/>
                  <a:gd name="T6" fmla="*/ 0 w 44"/>
                  <a:gd name="T7" fmla="*/ 45 h 45"/>
                  <a:gd name="T8" fmla="*/ 44 w 44"/>
                  <a:gd name="T9" fmla="*/ 2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5">
                    <a:moveTo>
                      <a:pt x="44" y="25"/>
                    </a:moveTo>
                    <a:lnTo>
                      <a:pt x="19" y="0"/>
                    </a:lnTo>
                    <a:lnTo>
                      <a:pt x="19" y="0"/>
                    </a:lnTo>
                    <a:lnTo>
                      <a:pt x="0" y="45"/>
                    </a:lnTo>
                    <a:lnTo>
                      <a:pt x="44" y="2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  <p:sp>
            <p:nvSpPr>
              <p:cNvPr id="166" name="Rectangle 9"/>
              <p:cNvSpPr>
                <a:spLocks noChangeArrowheads="1"/>
              </p:cNvSpPr>
              <p:nvPr/>
            </p:nvSpPr>
            <p:spPr bwMode="auto">
              <a:xfrm>
                <a:off x="3633788" y="1284288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  <p:sp>
            <p:nvSpPr>
              <p:cNvPr id="167" name="Freeform 10"/>
              <p:cNvSpPr/>
              <p:nvPr/>
            </p:nvSpPr>
            <p:spPr bwMode="auto">
              <a:xfrm>
                <a:off x="3605213" y="1074738"/>
                <a:ext cx="176213" cy="176213"/>
              </a:xfrm>
              <a:custGeom>
                <a:avLst/>
                <a:gdLst>
                  <a:gd name="T0" fmla="*/ 101 w 111"/>
                  <a:gd name="T1" fmla="*/ 0 h 111"/>
                  <a:gd name="T2" fmla="*/ 0 w 111"/>
                  <a:gd name="T3" fmla="*/ 101 h 111"/>
                  <a:gd name="T4" fmla="*/ 10 w 111"/>
                  <a:gd name="T5" fmla="*/ 111 h 111"/>
                  <a:gd name="T6" fmla="*/ 111 w 111"/>
                  <a:gd name="T7" fmla="*/ 10 h 111"/>
                  <a:gd name="T8" fmla="*/ 101 w 111"/>
                  <a:gd name="T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1" h="111">
                    <a:moveTo>
                      <a:pt x="101" y="0"/>
                    </a:moveTo>
                    <a:lnTo>
                      <a:pt x="0" y="101"/>
                    </a:lnTo>
                    <a:lnTo>
                      <a:pt x="10" y="111"/>
                    </a:lnTo>
                    <a:lnTo>
                      <a:pt x="111" y="10"/>
                    </a:lnTo>
                    <a:lnTo>
                      <a:pt x="10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  <p:sp>
            <p:nvSpPr>
              <p:cNvPr id="168" name="Freeform 11"/>
              <p:cNvSpPr/>
              <p:nvPr/>
            </p:nvSpPr>
            <p:spPr bwMode="auto">
              <a:xfrm>
                <a:off x="3629025" y="1098550"/>
                <a:ext cx="177800" cy="177800"/>
              </a:xfrm>
              <a:custGeom>
                <a:avLst/>
                <a:gdLst>
                  <a:gd name="T0" fmla="*/ 0 w 112"/>
                  <a:gd name="T1" fmla="*/ 102 h 112"/>
                  <a:gd name="T2" fmla="*/ 10 w 112"/>
                  <a:gd name="T3" fmla="*/ 112 h 112"/>
                  <a:gd name="T4" fmla="*/ 112 w 112"/>
                  <a:gd name="T5" fmla="*/ 12 h 112"/>
                  <a:gd name="T6" fmla="*/ 102 w 112"/>
                  <a:gd name="T7" fmla="*/ 0 h 112"/>
                  <a:gd name="T8" fmla="*/ 0 w 112"/>
                  <a:gd name="T9" fmla="*/ 10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0" y="102"/>
                    </a:moveTo>
                    <a:lnTo>
                      <a:pt x="10" y="112"/>
                    </a:lnTo>
                    <a:lnTo>
                      <a:pt x="112" y="12"/>
                    </a:lnTo>
                    <a:lnTo>
                      <a:pt x="102" y="0"/>
                    </a:lnTo>
                    <a:lnTo>
                      <a:pt x="0" y="10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  <p:sp>
            <p:nvSpPr>
              <p:cNvPr id="169" name="Freeform 12"/>
              <p:cNvSpPr/>
              <p:nvPr/>
            </p:nvSpPr>
            <p:spPr bwMode="auto">
              <a:xfrm>
                <a:off x="3775075" y="1050925"/>
                <a:ext cx="55563" cy="52388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4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  <p:sp>
            <p:nvSpPr>
              <p:cNvPr id="170" name="Freeform 13"/>
              <p:cNvSpPr/>
              <p:nvPr/>
            </p:nvSpPr>
            <p:spPr bwMode="auto">
              <a:xfrm>
                <a:off x="3440113" y="1058863"/>
                <a:ext cx="327025" cy="325438"/>
              </a:xfrm>
              <a:custGeom>
                <a:avLst/>
                <a:gdLst>
                  <a:gd name="T0" fmla="*/ 182 w 206"/>
                  <a:gd name="T1" fmla="*/ 180 h 205"/>
                  <a:gd name="T2" fmla="*/ 25 w 206"/>
                  <a:gd name="T3" fmla="*/ 180 h 205"/>
                  <a:gd name="T4" fmla="*/ 25 w 206"/>
                  <a:gd name="T5" fmla="*/ 25 h 205"/>
                  <a:gd name="T6" fmla="*/ 172 w 206"/>
                  <a:gd name="T7" fmla="*/ 25 h 205"/>
                  <a:gd name="T8" fmla="*/ 198 w 206"/>
                  <a:gd name="T9" fmla="*/ 0 h 205"/>
                  <a:gd name="T10" fmla="*/ 0 w 206"/>
                  <a:gd name="T11" fmla="*/ 0 h 205"/>
                  <a:gd name="T12" fmla="*/ 0 w 206"/>
                  <a:gd name="T13" fmla="*/ 205 h 205"/>
                  <a:gd name="T14" fmla="*/ 206 w 206"/>
                  <a:gd name="T15" fmla="*/ 205 h 205"/>
                  <a:gd name="T16" fmla="*/ 206 w 206"/>
                  <a:gd name="T17" fmla="*/ 76 h 205"/>
                  <a:gd name="T18" fmla="*/ 182 w 206"/>
                  <a:gd name="T19" fmla="*/ 101 h 205"/>
                  <a:gd name="T20" fmla="*/ 182 w 206"/>
                  <a:gd name="T21" fmla="*/ 180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6" h="205">
                    <a:moveTo>
                      <a:pt x="182" y="180"/>
                    </a:moveTo>
                    <a:lnTo>
                      <a:pt x="25" y="180"/>
                    </a:lnTo>
                    <a:lnTo>
                      <a:pt x="25" y="25"/>
                    </a:lnTo>
                    <a:lnTo>
                      <a:pt x="172" y="25"/>
                    </a:lnTo>
                    <a:lnTo>
                      <a:pt x="198" y="0"/>
                    </a:lnTo>
                    <a:lnTo>
                      <a:pt x="0" y="0"/>
                    </a:lnTo>
                    <a:lnTo>
                      <a:pt x="0" y="205"/>
                    </a:lnTo>
                    <a:lnTo>
                      <a:pt x="206" y="205"/>
                    </a:lnTo>
                    <a:lnTo>
                      <a:pt x="206" y="76"/>
                    </a:lnTo>
                    <a:lnTo>
                      <a:pt x="182" y="101"/>
                    </a:lnTo>
                    <a:lnTo>
                      <a:pt x="182" y="1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 sz="2400">
                  <a:latin typeface="+mn-ea"/>
                  <a:cs typeface="+mn-ea"/>
                </a:endParaRPr>
              </a:p>
            </p:txBody>
          </p:sp>
        </p:grpSp>
      </p:grpSp>
      <p:sp>
        <p:nvSpPr>
          <p:cNvPr id="162" name="Oval 4"/>
          <p:cNvSpPr/>
          <p:nvPr/>
        </p:nvSpPr>
        <p:spPr>
          <a:xfrm>
            <a:off x="857250" y="1894205"/>
            <a:ext cx="752400" cy="7524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  <a:cs typeface="+mn-ea"/>
            </a:endParaRPr>
          </a:p>
        </p:txBody>
      </p:sp>
      <p:sp>
        <p:nvSpPr>
          <p:cNvPr id="173" name="Oval 17"/>
          <p:cNvSpPr/>
          <p:nvPr/>
        </p:nvSpPr>
        <p:spPr>
          <a:xfrm>
            <a:off x="906780" y="3744595"/>
            <a:ext cx="752475" cy="75247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  <a:cs typeface="+mn-ea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1116965" y="3956050"/>
            <a:ext cx="368300" cy="368300"/>
            <a:chOff x="5553078" y="3336926"/>
            <a:chExt cx="1093788" cy="1092200"/>
          </a:xfrm>
          <a:solidFill>
            <a:srgbClr val="FFFFFF"/>
          </a:solidFill>
        </p:grpSpPr>
        <p:sp>
          <p:nvSpPr>
            <p:cNvPr id="66" name="Rectangle 55"/>
            <p:cNvSpPr>
              <a:spLocks noChangeArrowheads="1"/>
            </p:cNvSpPr>
            <p:nvPr/>
          </p:nvSpPr>
          <p:spPr bwMode="auto">
            <a:xfrm>
              <a:off x="596424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Rectangle 56"/>
            <p:cNvSpPr>
              <a:spLocks noChangeArrowheads="1"/>
            </p:cNvSpPr>
            <p:nvPr/>
          </p:nvSpPr>
          <p:spPr bwMode="auto">
            <a:xfrm>
              <a:off x="589597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57"/>
            <p:cNvSpPr>
              <a:spLocks noChangeArrowheads="1"/>
            </p:cNvSpPr>
            <p:nvPr/>
          </p:nvSpPr>
          <p:spPr bwMode="auto">
            <a:xfrm>
              <a:off x="596424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58"/>
            <p:cNvSpPr>
              <a:spLocks noChangeArrowheads="1"/>
            </p:cNvSpPr>
            <p:nvPr/>
          </p:nvSpPr>
          <p:spPr bwMode="auto">
            <a:xfrm>
              <a:off x="589597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59"/>
            <p:cNvSpPr>
              <a:spLocks noChangeArrowheads="1"/>
            </p:cNvSpPr>
            <p:nvPr/>
          </p:nvSpPr>
          <p:spPr bwMode="auto">
            <a:xfrm>
              <a:off x="5964241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5895978" y="347345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61"/>
            <p:cNvSpPr>
              <a:spLocks noChangeArrowheads="1"/>
            </p:cNvSpPr>
            <p:nvPr/>
          </p:nvSpPr>
          <p:spPr bwMode="auto">
            <a:xfrm>
              <a:off x="6032503" y="347345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ctangle 62"/>
            <p:cNvSpPr>
              <a:spLocks noChangeArrowheads="1"/>
            </p:cNvSpPr>
            <p:nvPr/>
          </p:nvSpPr>
          <p:spPr bwMode="auto">
            <a:xfrm>
              <a:off x="6032503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63"/>
            <p:cNvSpPr>
              <a:spLocks noChangeArrowheads="1"/>
            </p:cNvSpPr>
            <p:nvPr/>
          </p:nvSpPr>
          <p:spPr bwMode="auto">
            <a:xfrm>
              <a:off x="6032503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64"/>
            <p:cNvSpPr>
              <a:spLocks noChangeArrowheads="1"/>
            </p:cNvSpPr>
            <p:nvPr/>
          </p:nvSpPr>
          <p:spPr bwMode="auto">
            <a:xfrm>
              <a:off x="6100766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65"/>
            <p:cNvSpPr>
              <a:spLocks noChangeArrowheads="1"/>
            </p:cNvSpPr>
            <p:nvPr/>
          </p:nvSpPr>
          <p:spPr bwMode="auto">
            <a:xfrm>
              <a:off x="6169028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66"/>
            <p:cNvSpPr>
              <a:spLocks noChangeArrowheads="1"/>
            </p:cNvSpPr>
            <p:nvPr/>
          </p:nvSpPr>
          <p:spPr bwMode="auto">
            <a:xfrm>
              <a:off x="616902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>
              <a:off x="6100766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68"/>
            <p:cNvSpPr>
              <a:spLocks noChangeArrowheads="1"/>
            </p:cNvSpPr>
            <p:nvPr/>
          </p:nvSpPr>
          <p:spPr bwMode="auto">
            <a:xfrm>
              <a:off x="6100766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9"/>
            <p:cNvSpPr/>
            <p:nvPr/>
          </p:nvSpPr>
          <p:spPr bwMode="auto">
            <a:xfrm>
              <a:off x="6169028" y="3473451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36 w 43"/>
                <a:gd name="T3" fmla="*/ 12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36" y="12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0"/>
            <p:cNvSpPr>
              <a:spLocks noChangeArrowheads="1"/>
            </p:cNvSpPr>
            <p:nvPr/>
          </p:nvSpPr>
          <p:spPr bwMode="auto">
            <a:xfrm>
              <a:off x="616902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Rectangle 71"/>
            <p:cNvSpPr>
              <a:spLocks noChangeArrowheads="1"/>
            </p:cNvSpPr>
            <p:nvPr/>
          </p:nvSpPr>
          <p:spPr bwMode="auto">
            <a:xfrm>
              <a:off x="6237291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Rectangle 72"/>
            <p:cNvSpPr>
              <a:spLocks noChangeArrowheads="1"/>
            </p:cNvSpPr>
            <p:nvPr/>
          </p:nvSpPr>
          <p:spPr bwMode="auto">
            <a:xfrm>
              <a:off x="623729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73"/>
            <p:cNvSpPr>
              <a:spLocks noChangeArrowheads="1"/>
            </p:cNvSpPr>
            <p:nvPr/>
          </p:nvSpPr>
          <p:spPr bwMode="auto">
            <a:xfrm>
              <a:off x="623729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74"/>
            <p:cNvSpPr/>
            <p:nvPr/>
          </p:nvSpPr>
          <p:spPr bwMode="auto">
            <a:xfrm>
              <a:off x="6237291" y="3951289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43 w 43"/>
                <a:gd name="T3" fmla="*/ 0 h 43"/>
                <a:gd name="T4" fmla="*/ 43 w 43"/>
                <a:gd name="T5" fmla="*/ 43 h 43"/>
                <a:gd name="T6" fmla="*/ 10 w 43"/>
                <a:gd name="T7" fmla="*/ 22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  <a:lnTo>
                    <a:pt x="10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Rectangle 75"/>
            <p:cNvSpPr>
              <a:spLocks noChangeArrowheads="1"/>
            </p:cNvSpPr>
            <p:nvPr/>
          </p:nvSpPr>
          <p:spPr bwMode="auto">
            <a:xfrm>
              <a:off x="6305553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76"/>
            <p:cNvSpPr>
              <a:spLocks noChangeArrowheads="1"/>
            </p:cNvSpPr>
            <p:nvPr/>
          </p:nvSpPr>
          <p:spPr bwMode="auto">
            <a:xfrm>
              <a:off x="6305553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Rectangle 77"/>
            <p:cNvSpPr>
              <a:spLocks noChangeArrowheads="1"/>
            </p:cNvSpPr>
            <p:nvPr/>
          </p:nvSpPr>
          <p:spPr bwMode="auto">
            <a:xfrm>
              <a:off x="6305553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8"/>
            <p:cNvSpPr/>
            <p:nvPr/>
          </p:nvSpPr>
          <p:spPr bwMode="auto">
            <a:xfrm>
              <a:off x="6373816" y="3541714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43 w 43"/>
                <a:gd name="T3" fmla="*/ 21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43" y="21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79"/>
            <p:cNvSpPr>
              <a:spLocks noChangeArrowheads="1"/>
            </p:cNvSpPr>
            <p:nvPr/>
          </p:nvSpPr>
          <p:spPr bwMode="auto">
            <a:xfrm>
              <a:off x="6373816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80"/>
            <p:cNvSpPr>
              <a:spLocks noChangeArrowheads="1"/>
            </p:cNvSpPr>
            <p:nvPr/>
          </p:nvSpPr>
          <p:spPr bwMode="auto">
            <a:xfrm>
              <a:off x="6373816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81"/>
            <p:cNvSpPr>
              <a:spLocks noChangeArrowheads="1"/>
            </p:cNvSpPr>
            <p:nvPr/>
          </p:nvSpPr>
          <p:spPr bwMode="auto">
            <a:xfrm>
              <a:off x="6373816" y="395128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82"/>
            <p:cNvSpPr>
              <a:spLocks noChangeArrowheads="1"/>
            </p:cNvSpPr>
            <p:nvPr/>
          </p:nvSpPr>
          <p:spPr bwMode="auto">
            <a:xfrm>
              <a:off x="6442078" y="4019551"/>
              <a:ext cx="68263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83"/>
            <p:cNvSpPr>
              <a:spLocks noChangeArrowheads="1"/>
            </p:cNvSpPr>
            <p:nvPr/>
          </p:nvSpPr>
          <p:spPr bwMode="auto">
            <a:xfrm>
              <a:off x="6442078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84"/>
            <p:cNvSpPr>
              <a:spLocks noChangeArrowheads="1"/>
            </p:cNvSpPr>
            <p:nvPr/>
          </p:nvSpPr>
          <p:spPr bwMode="auto">
            <a:xfrm>
              <a:off x="644207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85"/>
            <p:cNvSpPr>
              <a:spLocks noChangeArrowheads="1"/>
            </p:cNvSpPr>
            <p:nvPr/>
          </p:nvSpPr>
          <p:spPr bwMode="auto">
            <a:xfrm>
              <a:off x="644207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6"/>
            <p:cNvSpPr/>
            <p:nvPr/>
          </p:nvSpPr>
          <p:spPr bwMode="auto">
            <a:xfrm>
              <a:off x="6510341" y="3541714"/>
              <a:ext cx="68263" cy="68263"/>
            </a:xfrm>
            <a:custGeom>
              <a:avLst/>
              <a:gdLst>
                <a:gd name="T0" fmla="*/ 0 w 43"/>
                <a:gd name="T1" fmla="*/ 21 h 43"/>
                <a:gd name="T2" fmla="*/ 43 w 43"/>
                <a:gd name="T3" fmla="*/ 0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1"/>
                  </a:moveTo>
                  <a:lnTo>
                    <a:pt x="43" y="0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87"/>
            <p:cNvSpPr>
              <a:spLocks noChangeArrowheads="1"/>
            </p:cNvSpPr>
            <p:nvPr/>
          </p:nvSpPr>
          <p:spPr bwMode="auto">
            <a:xfrm>
              <a:off x="651034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88"/>
            <p:cNvSpPr>
              <a:spLocks noChangeArrowheads="1"/>
            </p:cNvSpPr>
            <p:nvPr/>
          </p:nvSpPr>
          <p:spPr bwMode="auto">
            <a:xfrm>
              <a:off x="651034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89"/>
            <p:cNvSpPr>
              <a:spLocks noChangeArrowheads="1"/>
            </p:cNvSpPr>
            <p:nvPr/>
          </p:nvSpPr>
          <p:spPr bwMode="auto">
            <a:xfrm>
              <a:off x="6510341" y="395128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 noEditPoints="1"/>
            </p:cNvSpPr>
            <p:nvPr/>
          </p:nvSpPr>
          <p:spPr bwMode="auto">
            <a:xfrm>
              <a:off x="5553078" y="3336926"/>
              <a:ext cx="204788" cy="1092200"/>
            </a:xfrm>
            <a:custGeom>
              <a:avLst/>
              <a:gdLst>
                <a:gd name="T0" fmla="*/ 48 w 96"/>
                <a:gd name="T1" fmla="*/ 0 h 512"/>
                <a:gd name="T2" fmla="*/ 0 w 96"/>
                <a:gd name="T3" fmla="*/ 48 h 512"/>
                <a:gd name="T4" fmla="*/ 0 w 96"/>
                <a:gd name="T5" fmla="*/ 464 h 512"/>
                <a:gd name="T6" fmla="*/ 48 w 96"/>
                <a:gd name="T7" fmla="*/ 512 h 512"/>
                <a:gd name="T8" fmla="*/ 96 w 96"/>
                <a:gd name="T9" fmla="*/ 464 h 512"/>
                <a:gd name="T10" fmla="*/ 96 w 96"/>
                <a:gd name="T11" fmla="*/ 48 h 512"/>
                <a:gd name="T12" fmla="*/ 48 w 96"/>
                <a:gd name="T13" fmla="*/ 0 h 512"/>
                <a:gd name="T14" fmla="*/ 64 w 96"/>
                <a:gd name="T15" fmla="*/ 464 h 512"/>
                <a:gd name="T16" fmla="*/ 48 w 96"/>
                <a:gd name="T17" fmla="*/ 480 h 512"/>
                <a:gd name="T18" fmla="*/ 32 w 96"/>
                <a:gd name="T19" fmla="*/ 464 h 512"/>
                <a:gd name="T20" fmla="*/ 32 w 96"/>
                <a:gd name="T21" fmla="*/ 48 h 512"/>
                <a:gd name="T22" fmla="*/ 48 w 96"/>
                <a:gd name="T23" fmla="*/ 32 h 512"/>
                <a:gd name="T24" fmla="*/ 64 w 96"/>
                <a:gd name="T25" fmla="*/ 48 h 512"/>
                <a:gd name="T26" fmla="*/ 64 w 96"/>
                <a:gd name="T27" fmla="*/ 46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512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491"/>
                    <a:pt x="21" y="512"/>
                    <a:pt x="48" y="512"/>
                  </a:cubicBezTo>
                  <a:cubicBezTo>
                    <a:pt x="74" y="512"/>
                    <a:pt x="96" y="491"/>
                    <a:pt x="96" y="464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64" y="464"/>
                  </a:moveTo>
                  <a:cubicBezTo>
                    <a:pt x="64" y="473"/>
                    <a:pt x="57" y="480"/>
                    <a:pt x="48" y="480"/>
                  </a:cubicBezTo>
                  <a:cubicBezTo>
                    <a:pt x="39" y="480"/>
                    <a:pt x="32" y="473"/>
                    <a:pt x="32" y="46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9"/>
                    <a:pt x="39" y="32"/>
                    <a:pt x="48" y="32"/>
                  </a:cubicBezTo>
                  <a:cubicBezTo>
                    <a:pt x="57" y="32"/>
                    <a:pt x="64" y="39"/>
                    <a:pt x="64" y="48"/>
                  </a:cubicBezTo>
                  <a:lnTo>
                    <a:pt x="64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 noEditPoints="1"/>
            </p:cNvSpPr>
            <p:nvPr/>
          </p:nvSpPr>
          <p:spPr bwMode="auto">
            <a:xfrm>
              <a:off x="5826128" y="3394076"/>
              <a:ext cx="820738" cy="704850"/>
            </a:xfrm>
            <a:custGeom>
              <a:avLst/>
              <a:gdLst>
                <a:gd name="T0" fmla="*/ 81 w 384"/>
                <a:gd name="T1" fmla="*/ 32 h 330"/>
                <a:gd name="T2" fmla="*/ 178 w 384"/>
                <a:gd name="T3" fmla="*/ 66 h 330"/>
                <a:gd name="T4" fmla="*/ 303 w 384"/>
                <a:gd name="T5" fmla="*/ 106 h 330"/>
                <a:gd name="T6" fmla="*/ 352 w 384"/>
                <a:gd name="T7" fmla="*/ 97 h 330"/>
                <a:gd name="T8" fmla="*/ 352 w 384"/>
                <a:gd name="T9" fmla="*/ 279 h 330"/>
                <a:gd name="T10" fmla="*/ 303 w 384"/>
                <a:gd name="T11" fmla="*/ 298 h 330"/>
                <a:gd name="T12" fmla="*/ 206 w 384"/>
                <a:gd name="T13" fmla="*/ 264 h 330"/>
                <a:gd name="T14" fmla="*/ 81 w 384"/>
                <a:gd name="T15" fmla="*/ 224 h 330"/>
                <a:gd name="T16" fmla="*/ 81 w 384"/>
                <a:gd name="T17" fmla="*/ 224 h 330"/>
                <a:gd name="T18" fmla="*/ 32 w 384"/>
                <a:gd name="T19" fmla="*/ 233 h 330"/>
                <a:gd name="T20" fmla="*/ 32 w 384"/>
                <a:gd name="T21" fmla="*/ 51 h 330"/>
                <a:gd name="T22" fmla="*/ 81 w 384"/>
                <a:gd name="T23" fmla="*/ 32 h 330"/>
                <a:gd name="T24" fmla="*/ 81 w 384"/>
                <a:gd name="T25" fmla="*/ 0 h 330"/>
                <a:gd name="T26" fmla="*/ 0 w 384"/>
                <a:gd name="T27" fmla="*/ 37 h 330"/>
                <a:gd name="T28" fmla="*/ 0 w 384"/>
                <a:gd name="T29" fmla="*/ 293 h 330"/>
                <a:gd name="T30" fmla="*/ 81 w 384"/>
                <a:gd name="T31" fmla="*/ 256 h 330"/>
                <a:gd name="T32" fmla="*/ 303 w 384"/>
                <a:gd name="T33" fmla="*/ 330 h 330"/>
                <a:gd name="T34" fmla="*/ 384 w 384"/>
                <a:gd name="T35" fmla="*/ 293 h 330"/>
                <a:gd name="T36" fmla="*/ 384 w 384"/>
                <a:gd name="T37" fmla="*/ 37 h 330"/>
                <a:gd name="T38" fmla="*/ 303 w 384"/>
                <a:gd name="T39" fmla="*/ 74 h 330"/>
                <a:gd name="T40" fmla="*/ 81 w 384"/>
                <a:gd name="T4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4" h="330">
                  <a:moveTo>
                    <a:pt x="81" y="32"/>
                  </a:moveTo>
                  <a:cubicBezTo>
                    <a:pt x="110" y="32"/>
                    <a:pt x="143" y="48"/>
                    <a:pt x="178" y="66"/>
                  </a:cubicBezTo>
                  <a:cubicBezTo>
                    <a:pt x="217" y="85"/>
                    <a:pt x="258" y="106"/>
                    <a:pt x="303" y="106"/>
                  </a:cubicBezTo>
                  <a:cubicBezTo>
                    <a:pt x="320" y="106"/>
                    <a:pt x="336" y="103"/>
                    <a:pt x="352" y="97"/>
                  </a:cubicBezTo>
                  <a:cubicBezTo>
                    <a:pt x="352" y="279"/>
                    <a:pt x="352" y="279"/>
                    <a:pt x="352" y="279"/>
                  </a:cubicBezTo>
                  <a:cubicBezTo>
                    <a:pt x="336" y="292"/>
                    <a:pt x="320" y="298"/>
                    <a:pt x="303" y="298"/>
                  </a:cubicBezTo>
                  <a:cubicBezTo>
                    <a:pt x="273" y="298"/>
                    <a:pt x="241" y="282"/>
                    <a:pt x="206" y="264"/>
                  </a:cubicBezTo>
                  <a:cubicBezTo>
                    <a:pt x="167" y="245"/>
                    <a:pt x="126" y="224"/>
                    <a:pt x="81" y="224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64" y="224"/>
                    <a:pt x="48" y="227"/>
                    <a:pt x="32" y="233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8" y="38"/>
                    <a:pt x="63" y="32"/>
                    <a:pt x="81" y="32"/>
                  </a:cubicBezTo>
                  <a:moveTo>
                    <a:pt x="81" y="0"/>
                  </a:moveTo>
                  <a:cubicBezTo>
                    <a:pt x="54" y="0"/>
                    <a:pt x="27" y="10"/>
                    <a:pt x="0" y="37"/>
                  </a:cubicBezTo>
                  <a:cubicBezTo>
                    <a:pt x="0" y="122"/>
                    <a:pt x="0" y="208"/>
                    <a:pt x="0" y="293"/>
                  </a:cubicBezTo>
                  <a:cubicBezTo>
                    <a:pt x="27" y="266"/>
                    <a:pt x="54" y="256"/>
                    <a:pt x="81" y="256"/>
                  </a:cubicBezTo>
                  <a:cubicBezTo>
                    <a:pt x="155" y="256"/>
                    <a:pt x="229" y="330"/>
                    <a:pt x="303" y="330"/>
                  </a:cubicBezTo>
                  <a:cubicBezTo>
                    <a:pt x="330" y="330"/>
                    <a:pt x="357" y="320"/>
                    <a:pt x="384" y="293"/>
                  </a:cubicBezTo>
                  <a:cubicBezTo>
                    <a:pt x="384" y="208"/>
                    <a:pt x="384" y="122"/>
                    <a:pt x="384" y="37"/>
                  </a:cubicBezTo>
                  <a:cubicBezTo>
                    <a:pt x="357" y="64"/>
                    <a:pt x="330" y="74"/>
                    <a:pt x="303" y="74"/>
                  </a:cubicBezTo>
                  <a:cubicBezTo>
                    <a:pt x="229" y="74"/>
                    <a:pt x="155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4" name="Oval 17"/>
          <p:cNvSpPr/>
          <p:nvPr/>
        </p:nvSpPr>
        <p:spPr>
          <a:xfrm>
            <a:off x="866775" y="2797810"/>
            <a:ext cx="752400" cy="7524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+mn-ea"/>
              <a:cs typeface="+mn-ea"/>
            </a:endParaRPr>
          </a:p>
        </p:txBody>
      </p:sp>
      <p:sp>
        <p:nvSpPr>
          <p:cNvPr id="25" name="Freeform 219"/>
          <p:cNvSpPr>
            <a:spLocks noEditPoints="1"/>
          </p:cNvSpPr>
          <p:nvPr/>
        </p:nvSpPr>
        <p:spPr bwMode="auto">
          <a:xfrm>
            <a:off x="1016635" y="2939415"/>
            <a:ext cx="417830" cy="448310"/>
          </a:xfrm>
          <a:custGeom>
            <a:avLst/>
            <a:gdLst>
              <a:gd name="T0" fmla="*/ 96 w 180"/>
              <a:gd name="T1" fmla="*/ 30 h 202"/>
              <a:gd name="T2" fmla="*/ 84 w 180"/>
              <a:gd name="T3" fmla="*/ 0 h 202"/>
              <a:gd name="T4" fmla="*/ 150 w 180"/>
              <a:gd name="T5" fmla="*/ 98 h 202"/>
              <a:gd name="T6" fmla="*/ 180 w 180"/>
              <a:gd name="T7" fmla="*/ 86 h 202"/>
              <a:gd name="T8" fmla="*/ 144 w 180"/>
              <a:gd name="T9" fmla="*/ 66 h 202"/>
              <a:gd name="T10" fmla="*/ 166 w 180"/>
              <a:gd name="T11" fmla="*/ 42 h 202"/>
              <a:gd name="T12" fmla="*/ 124 w 180"/>
              <a:gd name="T13" fmla="*/ 42 h 202"/>
              <a:gd name="T14" fmla="*/ 130 w 180"/>
              <a:gd name="T15" fmla="*/ 10 h 202"/>
              <a:gd name="T16" fmla="*/ 28 w 180"/>
              <a:gd name="T17" fmla="*/ 86 h 202"/>
              <a:gd name="T18" fmla="*/ 0 w 180"/>
              <a:gd name="T19" fmla="*/ 96 h 202"/>
              <a:gd name="T20" fmla="*/ 40 w 180"/>
              <a:gd name="T21" fmla="*/ 56 h 202"/>
              <a:gd name="T22" fmla="*/ 8 w 180"/>
              <a:gd name="T23" fmla="*/ 50 h 202"/>
              <a:gd name="T24" fmla="*/ 64 w 180"/>
              <a:gd name="T25" fmla="*/ 36 h 202"/>
              <a:gd name="T26" fmla="*/ 40 w 180"/>
              <a:gd name="T27" fmla="*/ 16 h 202"/>
              <a:gd name="T28" fmla="*/ 98 w 180"/>
              <a:gd name="T29" fmla="*/ 46 h 202"/>
              <a:gd name="T30" fmla="*/ 124 w 180"/>
              <a:gd name="T31" fmla="*/ 58 h 202"/>
              <a:gd name="T32" fmla="*/ 134 w 180"/>
              <a:gd name="T33" fmla="*/ 74 h 202"/>
              <a:gd name="T34" fmla="*/ 138 w 180"/>
              <a:gd name="T35" fmla="*/ 94 h 202"/>
              <a:gd name="T36" fmla="*/ 132 w 180"/>
              <a:gd name="T37" fmla="*/ 118 h 202"/>
              <a:gd name="T38" fmla="*/ 116 w 180"/>
              <a:gd name="T39" fmla="*/ 138 h 202"/>
              <a:gd name="T40" fmla="*/ 122 w 180"/>
              <a:gd name="T41" fmla="*/ 142 h 202"/>
              <a:gd name="T42" fmla="*/ 124 w 180"/>
              <a:gd name="T43" fmla="*/ 150 h 202"/>
              <a:gd name="T44" fmla="*/ 122 w 180"/>
              <a:gd name="T45" fmla="*/ 160 h 202"/>
              <a:gd name="T46" fmla="*/ 124 w 180"/>
              <a:gd name="T47" fmla="*/ 168 h 202"/>
              <a:gd name="T48" fmla="*/ 118 w 180"/>
              <a:gd name="T49" fmla="*/ 178 h 202"/>
              <a:gd name="T50" fmla="*/ 58 w 180"/>
              <a:gd name="T51" fmla="*/ 180 h 202"/>
              <a:gd name="T52" fmla="*/ 56 w 180"/>
              <a:gd name="T53" fmla="*/ 172 h 202"/>
              <a:gd name="T54" fmla="*/ 58 w 180"/>
              <a:gd name="T55" fmla="*/ 162 h 202"/>
              <a:gd name="T56" fmla="*/ 56 w 180"/>
              <a:gd name="T57" fmla="*/ 154 h 202"/>
              <a:gd name="T58" fmla="*/ 62 w 180"/>
              <a:gd name="T59" fmla="*/ 144 h 202"/>
              <a:gd name="T60" fmla="*/ 64 w 180"/>
              <a:gd name="T61" fmla="*/ 134 h 202"/>
              <a:gd name="T62" fmla="*/ 48 w 180"/>
              <a:gd name="T63" fmla="*/ 118 h 202"/>
              <a:gd name="T64" fmla="*/ 42 w 180"/>
              <a:gd name="T65" fmla="*/ 94 h 202"/>
              <a:gd name="T66" fmla="*/ 50 w 180"/>
              <a:gd name="T67" fmla="*/ 66 h 202"/>
              <a:gd name="T68" fmla="*/ 62 w 180"/>
              <a:gd name="T69" fmla="*/ 54 h 202"/>
              <a:gd name="T70" fmla="*/ 90 w 180"/>
              <a:gd name="T71" fmla="*/ 44 h 202"/>
              <a:gd name="T72" fmla="*/ 104 w 180"/>
              <a:gd name="T73" fmla="*/ 188 h 202"/>
              <a:gd name="T74" fmla="*/ 102 w 180"/>
              <a:gd name="T75" fmla="*/ 194 h 202"/>
              <a:gd name="T76" fmla="*/ 90 w 180"/>
              <a:gd name="T77" fmla="*/ 202 h 202"/>
              <a:gd name="T78" fmla="*/ 82 w 180"/>
              <a:gd name="T79" fmla="*/ 198 h 202"/>
              <a:gd name="T80" fmla="*/ 104 w 180"/>
              <a:gd name="T81" fmla="*/ 188 h 202"/>
              <a:gd name="T82" fmla="*/ 66 w 180"/>
              <a:gd name="T83" fmla="*/ 172 h 202"/>
              <a:gd name="T84" fmla="*/ 66 w 180"/>
              <a:gd name="T85" fmla="*/ 172 h 202"/>
              <a:gd name="T86" fmla="*/ 114 w 180"/>
              <a:gd name="T87" fmla="*/ 168 h 202"/>
              <a:gd name="T88" fmla="*/ 114 w 180"/>
              <a:gd name="T89" fmla="*/ 166 h 202"/>
              <a:gd name="T90" fmla="*/ 66 w 180"/>
              <a:gd name="T91" fmla="*/ 154 h 202"/>
              <a:gd name="T92" fmla="*/ 66 w 180"/>
              <a:gd name="T93" fmla="*/ 154 h 202"/>
              <a:gd name="T94" fmla="*/ 114 w 180"/>
              <a:gd name="T95" fmla="*/ 152 h 202"/>
              <a:gd name="T96" fmla="*/ 114 w 180"/>
              <a:gd name="T97" fmla="*/ 14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0" h="202">
                <a:moveTo>
                  <a:pt x="84" y="0"/>
                </a:moveTo>
                <a:lnTo>
                  <a:pt x="96" y="0"/>
                </a:lnTo>
                <a:lnTo>
                  <a:pt x="96" y="30"/>
                </a:lnTo>
                <a:lnTo>
                  <a:pt x="84" y="30"/>
                </a:lnTo>
                <a:lnTo>
                  <a:pt x="84" y="0"/>
                </a:lnTo>
                <a:lnTo>
                  <a:pt x="84" y="0"/>
                </a:lnTo>
                <a:close/>
                <a:moveTo>
                  <a:pt x="180" y="86"/>
                </a:moveTo>
                <a:lnTo>
                  <a:pt x="180" y="98"/>
                </a:lnTo>
                <a:lnTo>
                  <a:pt x="150" y="98"/>
                </a:lnTo>
                <a:lnTo>
                  <a:pt x="150" y="86"/>
                </a:lnTo>
                <a:lnTo>
                  <a:pt x="180" y="86"/>
                </a:lnTo>
                <a:lnTo>
                  <a:pt x="180" y="86"/>
                </a:lnTo>
                <a:close/>
                <a:moveTo>
                  <a:pt x="166" y="42"/>
                </a:moveTo>
                <a:lnTo>
                  <a:pt x="170" y="52"/>
                </a:lnTo>
                <a:lnTo>
                  <a:pt x="144" y="66"/>
                </a:lnTo>
                <a:lnTo>
                  <a:pt x="140" y="56"/>
                </a:lnTo>
                <a:lnTo>
                  <a:pt x="166" y="42"/>
                </a:lnTo>
                <a:lnTo>
                  <a:pt x="166" y="42"/>
                </a:lnTo>
                <a:close/>
                <a:moveTo>
                  <a:pt x="130" y="10"/>
                </a:moveTo>
                <a:lnTo>
                  <a:pt x="116" y="36"/>
                </a:lnTo>
                <a:lnTo>
                  <a:pt x="124" y="42"/>
                </a:lnTo>
                <a:lnTo>
                  <a:pt x="140" y="16"/>
                </a:lnTo>
                <a:lnTo>
                  <a:pt x="130" y="10"/>
                </a:lnTo>
                <a:lnTo>
                  <a:pt x="130" y="10"/>
                </a:lnTo>
                <a:close/>
                <a:moveTo>
                  <a:pt x="0" y="96"/>
                </a:moveTo>
                <a:lnTo>
                  <a:pt x="0" y="86"/>
                </a:lnTo>
                <a:lnTo>
                  <a:pt x="28" y="86"/>
                </a:lnTo>
                <a:lnTo>
                  <a:pt x="28" y="96"/>
                </a:lnTo>
                <a:lnTo>
                  <a:pt x="0" y="96"/>
                </a:lnTo>
                <a:lnTo>
                  <a:pt x="0" y="96"/>
                </a:lnTo>
                <a:close/>
                <a:moveTo>
                  <a:pt x="8" y="50"/>
                </a:moveTo>
                <a:lnTo>
                  <a:pt x="14" y="42"/>
                </a:lnTo>
                <a:lnTo>
                  <a:pt x="40" y="56"/>
                </a:lnTo>
                <a:lnTo>
                  <a:pt x="34" y="66"/>
                </a:lnTo>
                <a:lnTo>
                  <a:pt x="8" y="50"/>
                </a:lnTo>
                <a:lnTo>
                  <a:pt x="8" y="50"/>
                </a:lnTo>
                <a:close/>
                <a:moveTo>
                  <a:pt x="40" y="16"/>
                </a:moveTo>
                <a:lnTo>
                  <a:pt x="54" y="42"/>
                </a:lnTo>
                <a:lnTo>
                  <a:pt x="64" y="36"/>
                </a:lnTo>
                <a:lnTo>
                  <a:pt x="50" y="10"/>
                </a:lnTo>
                <a:lnTo>
                  <a:pt x="40" y="16"/>
                </a:lnTo>
                <a:lnTo>
                  <a:pt x="40" y="16"/>
                </a:lnTo>
                <a:close/>
                <a:moveTo>
                  <a:pt x="90" y="44"/>
                </a:moveTo>
                <a:lnTo>
                  <a:pt x="90" y="44"/>
                </a:lnTo>
                <a:lnTo>
                  <a:pt x="98" y="46"/>
                </a:lnTo>
                <a:lnTo>
                  <a:pt x="108" y="48"/>
                </a:lnTo>
                <a:lnTo>
                  <a:pt x="116" y="54"/>
                </a:lnTo>
                <a:lnTo>
                  <a:pt x="124" y="58"/>
                </a:lnTo>
                <a:lnTo>
                  <a:pt x="124" y="58"/>
                </a:lnTo>
                <a:lnTo>
                  <a:pt x="130" y="66"/>
                </a:lnTo>
                <a:lnTo>
                  <a:pt x="134" y="74"/>
                </a:lnTo>
                <a:lnTo>
                  <a:pt x="136" y="84"/>
                </a:lnTo>
                <a:lnTo>
                  <a:pt x="138" y="94"/>
                </a:lnTo>
                <a:lnTo>
                  <a:pt x="138" y="94"/>
                </a:lnTo>
                <a:lnTo>
                  <a:pt x="136" y="106"/>
                </a:lnTo>
                <a:lnTo>
                  <a:pt x="132" y="118"/>
                </a:lnTo>
                <a:lnTo>
                  <a:pt x="132" y="118"/>
                </a:lnTo>
                <a:lnTo>
                  <a:pt x="124" y="126"/>
                </a:lnTo>
                <a:lnTo>
                  <a:pt x="116" y="134"/>
                </a:lnTo>
                <a:lnTo>
                  <a:pt x="116" y="138"/>
                </a:lnTo>
                <a:lnTo>
                  <a:pt x="118" y="138"/>
                </a:lnTo>
                <a:lnTo>
                  <a:pt x="120" y="138"/>
                </a:lnTo>
                <a:lnTo>
                  <a:pt x="122" y="142"/>
                </a:lnTo>
                <a:lnTo>
                  <a:pt x="122" y="142"/>
                </a:lnTo>
                <a:lnTo>
                  <a:pt x="124" y="150"/>
                </a:lnTo>
                <a:lnTo>
                  <a:pt x="124" y="150"/>
                </a:lnTo>
                <a:lnTo>
                  <a:pt x="122" y="158"/>
                </a:lnTo>
                <a:lnTo>
                  <a:pt x="122" y="158"/>
                </a:lnTo>
                <a:lnTo>
                  <a:pt x="122" y="160"/>
                </a:lnTo>
                <a:lnTo>
                  <a:pt x="122" y="160"/>
                </a:lnTo>
                <a:lnTo>
                  <a:pt x="124" y="168"/>
                </a:lnTo>
                <a:lnTo>
                  <a:pt x="124" y="168"/>
                </a:lnTo>
                <a:lnTo>
                  <a:pt x="122" y="176"/>
                </a:lnTo>
                <a:lnTo>
                  <a:pt x="122" y="178"/>
                </a:lnTo>
                <a:lnTo>
                  <a:pt x="118" y="178"/>
                </a:lnTo>
                <a:lnTo>
                  <a:pt x="64" y="184"/>
                </a:lnTo>
                <a:lnTo>
                  <a:pt x="60" y="184"/>
                </a:lnTo>
                <a:lnTo>
                  <a:pt x="58" y="180"/>
                </a:lnTo>
                <a:lnTo>
                  <a:pt x="58" y="180"/>
                </a:lnTo>
                <a:lnTo>
                  <a:pt x="56" y="172"/>
                </a:lnTo>
                <a:lnTo>
                  <a:pt x="56" y="172"/>
                </a:lnTo>
                <a:lnTo>
                  <a:pt x="58" y="164"/>
                </a:lnTo>
                <a:lnTo>
                  <a:pt x="60" y="164"/>
                </a:lnTo>
                <a:lnTo>
                  <a:pt x="58" y="162"/>
                </a:lnTo>
                <a:lnTo>
                  <a:pt x="58" y="162"/>
                </a:lnTo>
                <a:lnTo>
                  <a:pt x="56" y="154"/>
                </a:lnTo>
                <a:lnTo>
                  <a:pt x="56" y="154"/>
                </a:lnTo>
                <a:lnTo>
                  <a:pt x="58" y="146"/>
                </a:lnTo>
                <a:lnTo>
                  <a:pt x="60" y="144"/>
                </a:lnTo>
                <a:lnTo>
                  <a:pt x="62" y="144"/>
                </a:lnTo>
                <a:lnTo>
                  <a:pt x="64" y="144"/>
                </a:lnTo>
                <a:lnTo>
                  <a:pt x="64" y="134"/>
                </a:lnTo>
                <a:lnTo>
                  <a:pt x="64" y="134"/>
                </a:lnTo>
                <a:lnTo>
                  <a:pt x="56" y="128"/>
                </a:lnTo>
                <a:lnTo>
                  <a:pt x="48" y="118"/>
                </a:lnTo>
                <a:lnTo>
                  <a:pt x="48" y="118"/>
                </a:lnTo>
                <a:lnTo>
                  <a:pt x="44" y="106"/>
                </a:lnTo>
                <a:lnTo>
                  <a:pt x="42" y="94"/>
                </a:lnTo>
                <a:lnTo>
                  <a:pt x="42" y="94"/>
                </a:lnTo>
                <a:lnTo>
                  <a:pt x="42" y="84"/>
                </a:lnTo>
                <a:lnTo>
                  <a:pt x="46" y="74"/>
                </a:lnTo>
                <a:lnTo>
                  <a:pt x="50" y="66"/>
                </a:lnTo>
                <a:lnTo>
                  <a:pt x="56" y="58"/>
                </a:lnTo>
                <a:lnTo>
                  <a:pt x="56" y="58"/>
                </a:lnTo>
                <a:lnTo>
                  <a:pt x="62" y="54"/>
                </a:lnTo>
                <a:lnTo>
                  <a:pt x="70" y="48"/>
                </a:lnTo>
                <a:lnTo>
                  <a:pt x="80" y="46"/>
                </a:lnTo>
                <a:lnTo>
                  <a:pt x="90" y="44"/>
                </a:lnTo>
                <a:lnTo>
                  <a:pt x="90" y="44"/>
                </a:lnTo>
                <a:close/>
                <a:moveTo>
                  <a:pt x="104" y="188"/>
                </a:moveTo>
                <a:lnTo>
                  <a:pt x="104" y="188"/>
                </a:lnTo>
                <a:lnTo>
                  <a:pt x="104" y="188"/>
                </a:lnTo>
                <a:lnTo>
                  <a:pt x="104" y="188"/>
                </a:lnTo>
                <a:lnTo>
                  <a:pt x="102" y="194"/>
                </a:lnTo>
                <a:lnTo>
                  <a:pt x="100" y="198"/>
                </a:lnTo>
                <a:lnTo>
                  <a:pt x="96" y="200"/>
                </a:lnTo>
                <a:lnTo>
                  <a:pt x="90" y="202"/>
                </a:lnTo>
                <a:lnTo>
                  <a:pt x="90" y="202"/>
                </a:lnTo>
                <a:lnTo>
                  <a:pt x="86" y="200"/>
                </a:lnTo>
                <a:lnTo>
                  <a:pt x="82" y="198"/>
                </a:lnTo>
                <a:lnTo>
                  <a:pt x="78" y="194"/>
                </a:lnTo>
                <a:lnTo>
                  <a:pt x="76" y="190"/>
                </a:lnTo>
                <a:lnTo>
                  <a:pt x="104" y="188"/>
                </a:lnTo>
                <a:lnTo>
                  <a:pt x="104" y="188"/>
                </a:lnTo>
                <a:close/>
                <a:moveTo>
                  <a:pt x="114" y="166"/>
                </a:move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2"/>
                </a:lnTo>
                <a:lnTo>
                  <a:pt x="66" y="174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8"/>
                </a:lnTo>
                <a:lnTo>
                  <a:pt x="114" y="166"/>
                </a:lnTo>
                <a:lnTo>
                  <a:pt x="114" y="166"/>
                </a:lnTo>
                <a:close/>
                <a:moveTo>
                  <a:pt x="114" y="148"/>
                </a:move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4"/>
                </a:lnTo>
                <a:lnTo>
                  <a:pt x="66" y="156"/>
                </a:lnTo>
                <a:lnTo>
                  <a:pt x="114" y="152"/>
                </a:lnTo>
                <a:lnTo>
                  <a:pt x="114" y="152"/>
                </a:lnTo>
                <a:lnTo>
                  <a:pt x="114" y="150"/>
                </a:lnTo>
                <a:lnTo>
                  <a:pt x="114" y="150"/>
                </a:lnTo>
                <a:lnTo>
                  <a:pt x="114" y="148"/>
                </a:lnTo>
                <a:lnTo>
                  <a:pt x="114" y="1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5" name="组 5"/>
          <p:cNvGrpSpPr/>
          <p:nvPr/>
        </p:nvGrpSpPr>
        <p:grpSpPr>
          <a:xfrm>
            <a:off x="1005205" y="2075815"/>
            <a:ext cx="427355" cy="391795"/>
            <a:chOff x="2319539" y="1504683"/>
            <a:chExt cx="932010" cy="852691"/>
          </a:xfrm>
          <a:solidFill>
            <a:schemeClr val="bg1"/>
          </a:solidFill>
        </p:grpSpPr>
        <p:sp>
          <p:nvSpPr>
            <p:cNvPr id="16" name="Freeform 199"/>
            <p:cNvSpPr/>
            <p:nvPr/>
          </p:nvSpPr>
          <p:spPr bwMode="auto">
            <a:xfrm>
              <a:off x="2468263" y="1504683"/>
              <a:ext cx="713880" cy="852690"/>
            </a:xfrm>
            <a:custGeom>
              <a:avLst/>
              <a:gdLst>
                <a:gd name="T0" fmla="*/ 6 w 144"/>
                <a:gd name="T1" fmla="*/ 172 h 172"/>
                <a:gd name="T2" fmla="*/ 6 w 144"/>
                <a:gd name="T3" fmla="*/ 172 h 172"/>
                <a:gd name="T4" fmla="*/ 0 w 144"/>
                <a:gd name="T5" fmla="*/ 156 h 172"/>
                <a:gd name="T6" fmla="*/ 0 w 144"/>
                <a:gd name="T7" fmla="*/ 142 h 172"/>
                <a:gd name="T8" fmla="*/ 0 w 144"/>
                <a:gd name="T9" fmla="*/ 130 h 172"/>
                <a:gd name="T10" fmla="*/ 4 w 144"/>
                <a:gd name="T11" fmla="*/ 120 h 172"/>
                <a:gd name="T12" fmla="*/ 8 w 144"/>
                <a:gd name="T13" fmla="*/ 114 h 172"/>
                <a:gd name="T14" fmla="*/ 16 w 144"/>
                <a:gd name="T15" fmla="*/ 108 h 172"/>
                <a:gd name="T16" fmla="*/ 24 w 144"/>
                <a:gd name="T17" fmla="*/ 102 h 172"/>
                <a:gd name="T18" fmla="*/ 32 w 144"/>
                <a:gd name="T19" fmla="*/ 98 h 172"/>
                <a:gd name="T20" fmla="*/ 32 w 144"/>
                <a:gd name="T21" fmla="*/ 98 h 172"/>
                <a:gd name="T22" fmla="*/ 48 w 144"/>
                <a:gd name="T23" fmla="*/ 94 h 172"/>
                <a:gd name="T24" fmla="*/ 62 w 144"/>
                <a:gd name="T25" fmla="*/ 92 h 172"/>
                <a:gd name="T26" fmla="*/ 62 w 144"/>
                <a:gd name="T27" fmla="*/ 92 h 172"/>
                <a:gd name="T28" fmla="*/ 88 w 144"/>
                <a:gd name="T29" fmla="*/ 88 h 172"/>
                <a:gd name="T30" fmla="*/ 88 w 144"/>
                <a:gd name="T31" fmla="*/ 88 h 172"/>
                <a:gd name="T32" fmla="*/ 98 w 144"/>
                <a:gd name="T33" fmla="*/ 84 h 172"/>
                <a:gd name="T34" fmla="*/ 102 w 144"/>
                <a:gd name="T35" fmla="*/ 80 h 172"/>
                <a:gd name="T36" fmla="*/ 104 w 144"/>
                <a:gd name="T37" fmla="*/ 76 h 172"/>
                <a:gd name="T38" fmla="*/ 106 w 144"/>
                <a:gd name="T39" fmla="*/ 72 h 172"/>
                <a:gd name="T40" fmla="*/ 108 w 144"/>
                <a:gd name="T41" fmla="*/ 66 h 172"/>
                <a:gd name="T42" fmla="*/ 108 w 144"/>
                <a:gd name="T43" fmla="*/ 58 h 172"/>
                <a:gd name="T44" fmla="*/ 106 w 144"/>
                <a:gd name="T45" fmla="*/ 50 h 172"/>
                <a:gd name="T46" fmla="*/ 90 w 144"/>
                <a:gd name="T47" fmla="*/ 54 h 172"/>
                <a:gd name="T48" fmla="*/ 96 w 144"/>
                <a:gd name="T49" fmla="*/ 26 h 172"/>
                <a:gd name="T50" fmla="*/ 104 w 144"/>
                <a:gd name="T51" fmla="*/ 0 h 172"/>
                <a:gd name="T52" fmla="*/ 124 w 144"/>
                <a:gd name="T53" fmla="*/ 20 h 172"/>
                <a:gd name="T54" fmla="*/ 144 w 144"/>
                <a:gd name="T55" fmla="*/ 40 h 172"/>
                <a:gd name="T56" fmla="*/ 128 w 144"/>
                <a:gd name="T57" fmla="*/ 44 h 172"/>
                <a:gd name="T58" fmla="*/ 128 w 144"/>
                <a:gd name="T59" fmla="*/ 44 h 172"/>
                <a:gd name="T60" fmla="*/ 132 w 144"/>
                <a:gd name="T61" fmla="*/ 58 h 172"/>
                <a:gd name="T62" fmla="*/ 132 w 144"/>
                <a:gd name="T63" fmla="*/ 72 h 172"/>
                <a:gd name="T64" fmla="*/ 130 w 144"/>
                <a:gd name="T65" fmla="*/ 82 h 172"/>
                <a:gd name="T66" fmla="*/ 126 w 144"/>
                <a:gd name="T67" fmla="*/ 90 h 172"/>
                <a:gd name="T68" fmla="*/ 120 w 144"/>
                <a:gd name="T69" fmla="*/ 98 h 172"/>
                <a:gd name="T70" fmla="*/ 112 w 144"/>
                <a:gd name="T71" fmla="*/ 102 h 172"/>
                <a:gd name="T72" fmla="*/ 104 w 144"/>
                <a:gd name="T73" fmla="*/ 106 h 172"/>
                <a:gd name="T74" fmla="*/ 94 w 144"/>
                <a:gd name="T75" fmla="*/ 110 h 172"/>
                <a:gd name="T76" fmla="*/ 94 w 144"/>
                <a:gd name="T77" fmla="*/ 110 h 172"/>
                <a:gd name="T78" fmla="*/ 80 w 144"/>
                <a:gd name="T79" fmla="*/ 114 h 172"/>
                <a:gd name="T80" fmla="*/ 66 w 144"/>
                <a:gd name="T81" fmla="*/ 116 h 172"/>
                <a:gd name="T82" fmla="*/ 66 w 144"/>
                <a:gd name="T83" fmla="*/ 116 h 172"/>
                <a:gd name="T84" fmla="*/ 52 w 144"/>
                <a:gd name="T85" fmla="*/ 118 h 172"/>
                <a:gd name="T86" fmla="*/ 40 w 144"/>
                <a:gd name="T87" fmla="*/ 120 h 172"/>
                <a:gd name="T88" fmla="*/ 40 w 144"/>
                <a:gd name="T89" fmla="*/ 120 h 172"/>
                <a:gd name="T90" fmla="*/ 30 w 144"/>
                <a:gd name="T91" fmla="*/ 126 h 172"/>
                <a:gd name="T92" fmla="*/ 28 w 144"/>
                <a:gd name="T93" fmla="*/ 130 h 172"/>
                <a:gd name="T94" fmla="*/ 26 w 144"/>
                <a:gd name="T95" fmla="*/ 134 h 172"/>
                <a:gd name="T96" fmla="*/ 24 w 144"/>
                <a:gd name="T97" fmla="*/ 140 h 172"/>
                <a:gd name="T98" fmla="*/ 24 w 144"/>
                <a:gd name="T99" fmla="*/ 146 h 172"/>
                <a:gd name="T100" fmla="*/ 28 w 144"/>
                <a:gd name="T101" fmla="*/ 164 h 172"/>
                <a:gd name="T102" fmla="*/ 6 w 144"/>
                <a:gd name="T103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4" h="172">
                  <a:moveTo>
                    <a:pt x="6" y="172"/>
                  </a:moveTo>
                  <a:lnTo>
                    <a:pt x="6" y="172"/>
                  </a:lnTo>
                  <a:lnTo>
                    <a:pt x="0" y="156"/>
                  </a:lnTo>
                  <a:lnTo>
                    <a:pt x="0" y="142"/>
                  </a:lnTo>
                  <a:lnTo>
                    <a:pt x="0" y="130"/>
                  </a:lnTo>
                  <a:lnTo>
                    <a:pt x="4" y="120"/>
                  </a:lnTo>
                  <a:lnTo>
                    <a:pt x="8" y="114"/>
                  </a:lnTo>
                  <a:lnTo>
                    <a:pt x="16" y="108"/>
                  </a:lnTo>
                  <a:lnTo>
                    <a:pt x="24" y="102"/>
                  </a:lnTo>
                  <a:lnTo>
                    <a:pt x="32" y="98"/>
                  </a:lnTo>
                  <a:lnTo>
                    <a:pt x="32" y="98"/>
                  </a:lnTo>
                  <a:lnTo>
                    <a:pt x="48" y="94"/>
                  </a:lnTo>
                  <a:lnTo>
                    <a:pt x="62" y="92"/>
                  </a:lnTo>
                  <a:lnTo>
                    <a:pt x="62" y="92"/>
                  </a:lnTo>
                  <a:lnTo>
                    <a:pt x="88" y="88"/>
                  </a:lnTo>
                  <a:lnTo>
                    <a:pt x="88" y="88"/>
                  </a:lnTo>
                  <a:lnTo>
                    <a:pt x="98" y="84"/>
                  </a:lnTo>
                  <a:lnTo>
                    <a:pt x="102" y="80"/>
                  </a:lnTo>
                  <a:lnTo>
                    <a:pt x="104" y="76"/>
                  </a:lnTo>
                  <a:lnTo>
                    <a:pt x="106" y="72"/>
                  </a:lnTo>
                  <a:lnTo>
                    <a:pt x="108" y="66"/>
                  </a:lnTo>
                  <a:lnTo>
                    <a:pt x="108" y="58"/>
                  </a:lnTo>
                  <a:lnTo>
                    <a:pt x="106" y="50"/>
                  </a:lnTo>
                  <a:lnTo>
                    <a:pt x="90" y="54"/>
                  </a:lnTo>
                  <a:lnTo>
                    <a:pt x="96" y="26"/>
                  </a:lnTo>
                  <a:lnTo>
                    <a:pt x="104" y="0"/>
                  </a:lnTo>
                  <a:lnTo>
                    <a:pt x="124" y="20"/>
                  </a:lnTo>
                  <a:lnTo>
                    <a:pt x="144" y="40"/>
                  </a:lnTo>
                  <a:lnTo>
                    <a:pt x="128" y="44"/>
                  </a:lnTo>
                  <a:lnTo>
                    <a:pt x="128" y="44"/>
                  </a:lnTo>
                  <a:lnTo>
                    <a:pt x="132" y="58"/>
                  </a:lnTo>
                  <a:lnTo>
                    <a:pt x="132" y="72"/>
                  </a:lnTo>
                  <a:lnTo>
                    <a:pt x="130" y="82"/>
                  </a:lnTo>
                  <a:lnTo>
                    <a:pt x="126" y="90"/>
                  </a:lnTo>
                  <a:lnTo>
                    <a:pt x="120" y="98"/>
                  </a:lnTo>
                  <a:lnTo>
                    <a:pt x="112" y="102"/>
                  </a:lnTo>
                  <a:lnTo>
                    <a:pt x="104" y="106"/>
                  </a:lnTo>
                  <a:lnTo>
                    <a:pt x="94" y="110"/>
                  </a:lnTo>
                  <a:lnTo>
                    <a:pt x="94" y="110"/>
                  </a:lnTo>
                  <a:lnTo>
                    <a:pt x="80" y="114"/>
                  </a:lnTo>
                  <a:lnTo>
                    <a:pt x="66" y="116"/>
                  </a:lnTo>
                  <a:lnTo>
                    <a:pt x="66" y="116"/>
                  </a:lnTo>
                  <a:lnTo>
                    <a:pt x="52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0" y="126"/>
                  </a:lnTo>
                  <a:lnTo>
                    <a:pt x="28" y="130"/>
                  </a:lnTo>
                  <a:lnTo>
                    <a:pt x="26" y="134"/>
                  </a:lnTo>
                  <a:lnTo>
                    <a:pt x="24" y="140"/>
                  </a:lnTo>
                  <a:lnTo>
                    <a:pt x="24" y="146"/>
                  </a:lnTo>
                  <a:lnTo>
                    <a:pt x="28" y="164"/>
                  </a:lnTo>
                  <a:lnTo>
                    <a:pt x="6" y="17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00"/>
            <p:cNvSpPr>
              <a:spLocks noEditPoints="1"/>
            </p:cNvSpPr>
            <p:nvPr/>
          </p:nvSpPr>
          <p:spPr bwMode="auto">
            <a:xfrm>
              <a:off x="2616989" y="1633578"/>
              <a:ext cx="257790" cy="267705"/>
            </a:xfrm>
            <a:custGeom>
              <a:avLst/>
              <a:gdLst>
                <a:gd name="T0" fmla="*/ 26 w 52"/>
                <a:gd name="T1" fmla="*/ 0 h 54"/>
                <a:gd name="T2" fmla="*/ 26 w 52"/>
                <a:gd name="T3" fmla="*/ 0 h 54"/>
                <a:gd name="T4" fmla="*/ 36 w 52"/>
                <a:gd name="T5" fmla="*/ 4 h 54"/>
                <a:gd name="T6" fmla="*/ 44 w 52"/>
                <a:gd name="T7" fmla="*/ 8 h 54"/>
                <a:gd name="T8" fmla="*/ 44 w 52"/>
                <a:gd name="T9" fmla="*/ 8 h 54"/>
                <a:gd name="T10" fmla="*/ 50 w 52"/>
                <a:gd name="T11" fmla="*/ 16 h 54"/>
                <a:gd name="T12" fmla="*/ 52 w 52"/>
                <a:gd name="T13" fmla="*/ 28 h 54"/>
                <a:gd name="T14" fmla="*/ 52 w 52"/>
                <a:gd name="T15" fmla="*/ 28 h 54"/>
                <a:gd name="T16" fmla="*/ 50 w 52"/>
                <a:gd name="T17" fmla="*/ 38 h 54"/>
                <a:gd name="T18" fmla="*/ 44 w 52"/>
                <a:gd name="T19" fmla="*/ 46 h 54"/>
                <a:gd name="T20" fmla="*/ 44 w 52"/>
                <a:gd name="T21" fmla="*/ 46 h 54"/>
                <a:gd name="T22" fmla="*/ 36 w 52"/>
                <a:gd name="T23" fmla="*/ 52 h 54"/>
                <a:gd name="T24" fmla="*/ 26 w 52"/>
                <a:gd name="T25" fmla="*/ 54 h 54"/>
                <a:gd name="T26" fmla="*/ 26 w 52"/>
                <a:gd name="T27" fmla="*/ 54 h 54"/>
                <a:gd name="T28" fmla="*/ 16 w 52"/>
                <a:gd name="T29" fmla="*/ 52 h 54"/>
                <a:gd name="T30" fmla="*/ 8 w 52"/>
                <a:gd name="T31" fmla="*/ 46 h 54"/>
                <a:gd name="T32" fmla="*/ 8 w 52"/>
                <a:gd name="T33" fmla="*/ 46 h 54"/>
                <a:gd name="T34" fmla="*/ 2 w 52"/>
                <a:gd name="T35" fmla="*/ 38 h 54"/>
                <a:gd name="T36" fmla="*/ 0 w 52"/>
                <a:gd name="T37" fmla="*/ 28 h 54"/>
                <a:gd name="T38" fmla="*/ 0 w 52"/>
                <a:gd name="T39" fmla="*/ 28 h 54"/>
                <a:gd name="T40" fmla="*/ 2 w 52"/>
                <a:gd name="T41" fmla="*/ 16 h 54"/>
                <a:gd name="T42" fmla="*/ 8 w 52"/>
                <a:gd name="T43" fmla="*/ 8 h 54"/>
                <a:gd name="T44" fmla="*/ 8 w 52"/>
                <a:gd name="T45" fmla="*/ 8 h 54"/>
                <a:gd name="T46" fmla="*/ 16 w 52"/>
                <a:gd name="T47" fmla="*/ 4 h 54"/>
                <a:gd name="T48" fmla="*/ 26 w 52"/>
                <a:gd name="T49" fmla="*/ 0 h 54"/>
                <a:gd name="T50" fmla="*/ 26 w 52"/>
                <a:gd name="T51" fmla="*/ 0 h 54"/>
                <a:gd name="T52" fmla="*/ 34 w 52"/>
                <a:gd name="T53" fmla="*/ 20 h 54"/>
                <a:gd name="T54" fmla="*/ 34 w 52"/>
                <a:gd name="T55" fmla="*/ 20 h 54"/>
                <a:gd name="T56" fmla="*/ 30 w 52"/>
                <a:gd name="T57" fmla="*/ 16 h 54"/>
                <a:gd name="T58" fmla="*/ 26 w 52"/>
                <a:gd name="T59" fmla="*/ 16 h 54"/>
                <a:gd name="T60" fmla="*/ 26 w 52"/>
                <a:gd name="T61" fmla="*/ 16 h 54"/>
                <a:gd name="T62" fmla="*/ 22 w 52"/>
                <a:gd name="T63" fmla="*/ 16 h 54"/>
                <a:gd name="T64" fmla="*/ 18 w 52"/>
                <a:gd name="T65" fmla="*/ 20 h 54"/>
                <a:gd name="T66" fmla="*/ 18 w 52"/>
                <a:gd name="T67" fmla="*/ 20 h 54"/>
                <a:gd name="T68" fmla="*/ 16 w 52"/>
                <a:gd name="T69" fmla="*/ 22 h 54"/>
                <a:gd name="T70" fmla="*/ 14 w 52"/>
                <a:gd name="T71" fmla="*/ 28 h 54"/>
                <a:gd name="T72" fmla="*/ 14 w 52"/>
                <a:gd name="T73" fmla="*/ 28 h 54"/>
                <a:gd name="T74" fmla="*/ 16 w 52"/>
                <a:gd name="T75" fmla="*/ 32 h 54"/>
                <a:gd name="T76" fmla="*/ 18 w 52"/>
                <a:gd name="T77" fmla="*/ 36 h 54"/>
                <a:gd name="T78" fmla="*/ 18 w 52"/>
                <a:gd name="T79" fmla="*/ 36 h 54"/>
                <a:gd name="T80" fmla="*/ 22 w 52"/>
                <a:gd name="T81" fmla="*/ 38 h 54"/>
                <a:gd name="T82" fmla="*/ 26 w 52"/>
                <a:gd name="T83" fmla="*/ 38 h 54"/>
                <a:gd name="T84" fmla="*/ 26 w 52"/>
                <a:gd name="T85" fmla="*/ 38 h 54"/>
                <a:gd name="T86" fmla="*/ 30 w 52"/>
                <a:gd name="T87" fmla="*/ 38 h 54"/>
                <a:gd name="T88" fmla="*/ 34 w 52"/>
                <a:gd name="T89" fmla="*/ 36 h 54"/>
                <a:gd name="T90" fmla="*/ 34 w 52"/>
                <a:gd name="T91" fmla="*/ 36 h 54"/>
                <a:gd name="T92" fmla="*/ 36 w 52"/>
                <a:gd name="T93" fmla="*/ 32 h 54"/>
                <a:gd name="T94" fmla="*/ 38 w 52"/>
                <a:gd name="T95" fmla="*/ 28 h 54"/>
                <a:gd name="T96" fmla="*/ 38 w 52"/>
                <a:gd name="T97" fmla="*/ 28 h 54"/>
                <a:gd name="T98" fmla="*/ 36 w 52"/>
                <a:gd name="T99" fmla="*/ 22 h 54"/>
                <a:gd name="T100" fmla="*/ 34 w 52"/>
                <a:gd name="T101" fmla="*/ 20 h 54"/>
                <a:gd name="T102" fmla="*/ 34 w 52"/>
                <a:gd name="T103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54">
                  <a:moveTo>
                    <a:pt x="26" y="0"/>
                  </a:moveTo>
                  <a:lnTo>
                    <a:pt x="26" y="0"/>
                  </a:lnTo>
                  <a:lnTo>
                    <a:pt x="36" y="4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50" y="16"/>
                  </a:lnTo>
                  <a:lnTo>
                    <a:pt x="52" y="28"/>
                  </a:lnTo>
                  <a:lnTo>
                    <a:pt x="52" y="28"/>
                  </a:lnTo>
                  <a:lnTo>
                    <a:pt x="50" y="38"/>
                  </a:lnTo>
                  <a:lnTo>
                    <a:pt x="44" y="46"/>
                  </a:lnTo>
                  <a:lnTo>
                    <a:pt x="44" y="46"/>
                  </a:lnTo>
                  <a:lnTo>
                    <a:pt x="36" y="52"/>
                  </a:lnTo>
                  <a:lnTo>
                    <a:pt x="26" y="54"/>
                  </a:lnTo>
                  <a:lnTo>
                    <a:pt x="26" y="54"/>
                  </a:lnTo>
                  <a:lnTo>
                    <a:pt x="16" y="52"/>
                  </a:lnTo>
                  <a:lnTo>
                    <a:pt x="8" y="46"/>
                  </a:lnTo>
                  <a:lnTo>
                    <a:pt x="8" y="46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34" y="20"/>
                  </a:moveTo>
                  <a:lnTo>
                    <a:pt x="34" y="20"/>
                  </a:lnTo>
                  <a:lnTo>
                    <a:pt x="30" y="16"/>
                  </a:lnTo>
                  <a:lnTo>
                    <a:pt x="26" y="16"/>
                  </a:lnTo>
                  <a:lnTo>
                    <a:pt x="26" y="16"/>
                  </a:lnTo>
                  <a:lnTo>
                    <a:pt x="22" y="16"/>
                  </a:lnTo>
                  <a:lnTo>
                    <a:pt x="18" y="20"/>
                  </a:lnTo>
                  <a:lnTo>
                    <a:pt x="18" y="20"/>
                  </a:lnTo>
                  <a:lnTo>
                    <a:pt x="16" y="22"/>
                  </a:lnTo>
                  <a:lnTo>
                    <a:pt x="14" y="28"/>
                  </a:lnTo>
                  <a:lnTo>
                    <a:pt x="14" y="28"/>
                  </a:lnTo>
                  <a:lnTo>
                    <a:pt x="16" y="32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38"/>
                  </a:lnTo>
                  <a:lnTo>
                    <a:pt x="34" y="36"/>
                  </a:lnTo>
                  <a:lnTo>
                    <a:pt x="34" y="36"/>
                  </a:lnTo>
                  <a:lnTo>
                    <a:pt x="36" y="32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22"/>
                  </a:lnTo>
                  <a:lnTo>
                    <a:pt x="34" y="20"/>
                  </a:lnTo>
                  <a:lnTo>
                    <a:pt x="34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01"/>
            <p:cNvSpPr/>
            <p:nvPr/>
          </p:nvSpPr>
          <p:spPr bwMode="auto">
            <a:xfrm>
              <a:off x="2696309" y="2119414"/>
              <a:ext cx="267705" cy="237960"/>
            </a:xfrm>
            <a:custGeom>
              <a:avLst/>
              <a:gdLst>
                <a:gd name="T0" fmla="*/ 42 w 54"/>
                <a:gd name="T1" fmla="*/ 2 h 48"/>
                <a:gd name="T2" fmla="*/ 42 w 54"/>
                <a:gd name="T3" fmla="*/ 2 h 48"/>
                <a:gd name="T4" fmla="*/ 38 w 54"/>
                <a:gd name="T5" fmla="*/ 12 h 48"/>
                <a:gd name="T6" fmla="*/ 34 w 54"/>
                <a:gd name="T7" fmla="*/ 22 h 48"/>
                <a:gd name="T8" fmla="*/ 34 w 54"/>
                <a:gd name="T9" fmla="*/ 22 h 48"/>
                <a:gd name="T10" fmla="*/ 44 w 54"/>
                <a:gd name="T11" fmla="*/ 30 h 48"/>
                <a:gd name="T12" fmla="*/ 54 w 54"/>
                <a:gd name="T13" fmla="*/ 42 h 48"/>
                <a:gd name="T14" fmla="*/ 44 w 54"/>
                <a:gd name="T15" fmla="*/ 48 h 48"/>
                <a:gd name="T16" fmla="*/ 44 w 54"/>
                <a:gd name="T17" fmla="*/ 48 h 48"/>
                <a:gd name="T18" fmla="*/ 36 w 54"/>
                <a:gd name="T19" fmla="*/ 38 h 48"/>
                <a:gd name="T20" fmla="*/ 28 w 54"/>
                <a:gd name="T21" fmla="*/ 30 h 48"/>
                <a:gd name="T22" fmla="*/ 28 w 54"/>
                <a:gd name="T23" fmla="*/ 30 h 48"/>
                <a:gd name="T24" fmla="*/ 18 w 54"/>
                <a:gd name="T25" fmla="*/ 40 h 48"/>
                <a:gd name="T26" fmla="*/ 8 w 54"/>
                <a:gd name="T27" fmla="*/ 48 h 48"/>
                <a:gd name="T28" fmla="*/ 2 w 54"/>
                <a:gd name="T29" fmla="*/ 40 h 48"/>
                <a:gd name="T30" fmla="*/ 2 w 54"/>
                <a:gd name="T31" fmla="*/ 40 h 48"/>
                <a:gd name="T32" fmla="*/ 10 w 54"/>
                <a:gd name="T33" fmla="*/ 32 h 48"/>
                <a:gd name="T34" fmla="*/ 18 w 54"/>
                <a:gd name="T35" fmla="*/ 24 h 48"/>
                <a:gd name="T36" fmla="*/ 18 w 54"/>
                <a:gd name="T37" fmla="*/ 24 h 48"/>
                <a:gd name="T38" fmla="*/ 0 w 54"/>
                <a:gd name="T39" fmla="*/ 16 h 48"/>
                <a:gd name="T40" fmla="*/ 4 w 54"/>
                <a:gd name="T41" fmla="*/ 6 h 48"/>
                <a:gd name="T42" fmla="*/ 4 w 54"/>
                <a:gd name="T43" fmla="*/ 6 h 48"/>
                <a:gd name="T44" fmla="*/ 24 w 54"/>
                <a:gd name="T45" fmla="*/ 14 h 48"/>
                <a:gd name="T46" fmla="*/ 24 w 54"/>
                <a:gd name="T47" fmla="*/ 14 h 48"/>
                <a:gd name="T48" fmla="*/ 28 w 54"/>
                <a:gd name="T49" fmla="*/ 8 h 48"/>
                <a:gd name="T50" fmla="*/ 30 w 54"/>
                <a:gd name="T51" fmla="*/ 0 h 48"/>
                <a:gd name="T52" fmla="*/ 42 w 54"/>
                <a:gd name="T53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48">
                  <a:moveTo>
                    <a:pt x="42" y="2"/>
                  </a:moveTo>
                  <a:lnTo>
                    <a:pt x="42" y="2"/>
                  </a:lnTo>
                  <a:lnTo>
                    <a:pt x="38" y="1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44" y="30"/>
                  </a:lnTo>
                  <a:lnTo>
                    <a:pt x="54" y="42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36" y="38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18" y="40"/>
                  </a:lnTo>
                  <a:lnTo>
                    <a:pt x="8" y="48"/>
                  </a:lnTo>
                  <a:lnTo>
                    <a:pt x="2" y="40"/>
                  </a:lnTo>
                  <a:lnTo>
                    <a:pt x="2" y="40"/>
                  </a:lnTo>
                  <a:lnTo>
                    <a:pt x="10" y="32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0" y="16"/>
                  </a:lnTo>
                  <a:lnTo>
                    <a:pt x="4" y="6"/>
                  </a:lnTo>
                  <a:lnTo>
                    <a:pt x="4" y="6"/>
                  </a:lnTo>
                  <a:lnTo>
                    <a:pt x="24" y="14"/>
                  </a:lnTo>
                  <a:lnTo>
                    <a:pt x="24" y="14"/>
                  </a:lnTo>
                  <a:lnTo>
                    <a:pt x="28" y="8"/>
                  </a:lnTo>
                  <a:lnTo>
                    <a:pt x="30" y="0"/>
                  </a:lnTo>
                  <a:lnTo>
                    <a:pt x="42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02"/>
            <p:cNvSpPr>
              <a:spLocks noEditPoints="1"/>
            </p:cNvSpPr>
            <p:nvPr/>
          </p:nvSpPr>
          <p:spPr bwMode="auto">
            <a:xfrm>
              <a:off x="2993759" y="2020264"/>
              <a:ext cx="257790" cy="257790"/>
            </a:xfrm>
            <a:custGeom>
              <a:avLst/>
              <a:gdLst>
                <a:gd name="T0" fmla="*/ 26 w 52"/>
                <a:gd name="T1" fmla="*/ 0 h 52"/>
                <a:gd name="T2" fmla="*/ 26 w 52"/>
                <a:gd name="T3" fmla="*/ 0 h 52"/>
                <a:gd name="T4" fmla="*/ 36 w 52"/>
                <a:gd name="T5" fmla="*/ 2 h 52"/>
                <a:gd name="T6" fmla="*/ 46 w 52"/>
                <a:gd name="T7" fmla="*/ 8 h 52"/>
                <a:gd name="T8" fmla="*/ 46 w 52"/>
                <a:gd name="T9" fmla="*/ 8 h 52"/>
                <a:gd name="T10" fmla="*/ 50 w 52"/>
                <a:gd name="T11" fmla="*/ 16 h 52"/>
                <a:gd name="T12" fmla="*/ 52 w 52"/>
                <a:gd name="T13" fmla="*/ 26 h 52"/>
                <a:gd name="T14" fmla="*/ 52 w 52"/>
                <a:gd name="T15" fmla="*/ 26 h 52"/>
                <a:gd name="T16" fmla="*/ 50 w 52"/>
                <a:gd name="T17" fmla="*/ 36 h 52"/>
                <a:gd name="T18" fmla="*/ 46 w 52"/>
                <a:gd name="T19" fmla="*/ 44 h 52"/>
                <a:gd name="T20" fmla="*/ 46 w 52"/>
                <a:gd name="T21" fmla="*/ 44 h 52"/>
                <a:gd name="T22" fmla="*/ 36 w 52"/>
                <a:gd name="T23" fmla="*/ 50 h 52"/>
                <a:gd name="T24" fmla="*/ 26 w 52"/>
                <a:gd name="T25" fmla="*/ 52 h 52"/>
                <a:gd name="T26" fmla="*/ 26 w 52"/>
                <a:gd name="T27" fmla="*/ 52 h 52"/>
                <a:gd name="T28" fmla="*/ 16 w 52"/>
                <a:gd name="T29" fmla="*/ 50 h 52"/>
                <a:gd name="T30" fmla="*/ 8 w 52"/>
                <a:gd name="T31" fmla="*/ 44 h 52"/>
                <a:gd name="T32" fmla="*/ 8 w 52"/>
                <a:gd name="T33" fmla="*/ 44 h 52"/>
                <a:gd name="T34" fmla="*/ 2 w 52"/>
                <a:gd name="T35" fmla="*/ 36 h 52"/>
                <a:gd name="T36" fmla="*/ 0 w 52"/>
                <a:gd name="T37" fmla="*/ 26 h 52"/>
                <a:gd name="T38" fmla="*/ 0 w 52"/>
                <a:gd name="T39" fmla="*/ 26 h 52"/>
                <a:gd name="T40" fmla="*/ 2 w 52"/>
                <a:gd name="T41" fmla="*/ 16 h 52"/>
                <a:gd name="T42" fmla="*/ 8 w 52"/>
                <a:gd name="T43" fmla="*/ 8 h 52"/>
                <a:gd name="T44" fmla="*/ 8 w 52"/>
                <a:gd name="T45" fmla="*/ 8 h 52"/>
                <a:gd name="T46" fmla="*/ 16 w 52"/>
                <a:gd name="T47" fmla="*/ 2 h 52"/>
                <a:gd name="T48" fmla="*/ 26 w 52"/>
                <a:gd name="T49" fmla="*/ 0 h 52"/>
                <a:gd name="T50" fmla="*/ 26 w 52"/>
                <a:gd name="T51" fmla="*/ 0 h 52"/>
                <a:gd name="T52" fmla="*/ 34 w 52"/>
                <a:gd name="T53" fmla="*/ 18 h 52"/>
                <a:gd name="T54" fmla="*/ 34 w 52"/>
                <a:gd name="T55" fmla="*/ 18 h 52"/>
                <a:gd name="T56" fmla="*/ 30 w 52"/>
                <a:gd name="T57" fmla="*/ 16 h 52"/>
                <a:gd name="T58" fmla="*/ 26 w 52"/>
                <a:gd name="T59" fmla="*/ 14 h 52"/>
                <a:gd name="T60" fmla="*/ 26 w 52"/>
                <a:gd name="T61" fmla="*/ 14 h 52"/>
                <a:gd name="T62" fmla="*/ 22 w 52"/>
                <a:gd name="T63" fmla="*/ 16 h 52"/>
                <a:gd name="T64" fmla="*/ 18 w 52"/>
                <a:gd name="T65" fmla="*/ 18 h 52"/>
                <a:gd name="T66" fmla="*/ 18 w 52"/>
                <a:gd name="T67" fmla="*/ 18 h 52"/>
                <a:gd name="T68" fmla="*/ 16 w 52"/>
                <a:gd name="T69" fmla="*/ 22 h 52"/>
                <a:gd name="T70" fmla="*/ 16 w 52"/>
                <a:gd name="T71" fmla="*/ 26 h 52"/>
                <a:gd name="T72" fmla="*/ 16 w 52"/>
                <a:gd name="T73" fmla="*/ 26 h 52"/>
                <a:gd name="T74" fmla="*/ 16 w 52"/>
                <a:gd name="T75" fmla="*/ 30 h 52"/>
                <a:gd name="T76" fmla="*/ 18 w 52"/>
                <a:gd name="T77" fmla="*/ 34 h 52"/>
                <a:gd name="T78" fmla="*/ 18 w 52"/>
                <a:gd name="T79" fmla="*/ 34 h 52"/>
                <a:gd name="T80" fmla="*/ 22 w 52"/>
                <a:gd name="T81" fmla="*/ 36 h 52"/>
                <a:gd name="T82" fmla="*/ 26 w 52"/>
                <a:gd name="T83" fmla="*/ 38 h 52"/>
                <a:gd name="T84" fmla="*/ 26 w 52"/>
                <a:gd name="T85" fmla="*/ 38 h 52"/>
                <a:gd name="T86" fmla="*/ 30 w 52"/>
                <a:gd name="T87" fmla="*/ 36 h 52"/>
                <a:gd name="T88" fmla="*/ 34 w 52"/>
                <a:gd name="T89" fmla="*/ 34 h 52"/>
                <a:gd name="T90" fmla="*/ 34 w 52"/>
                <a:gd name="T91" fmla="*/ 34 h 52"/>
                <a:gd name="T92" fmla="*/ 38 w 52"/>
                <a:gd name="T93" fmla="*/ 30 h 52"/>
                <a:gd name="T94" fmla="*/ 38 w 52"/>
                <a:gd name="T95" fmla="*/ 26 h 52"/>
                <a:gd name="T96" fmla="*/ 38 w 52"/>
                <a:gd name="T97" fmla="*/ 26 h 52"/>
                <a:gd name="T98" fmla="*/ 38 w 52"/>
                <a:gd name="T99" fmla="*/ 22 h 52"/>
                <a:gd name="T100" fmla="*/ 34 w 52"/>
                <a:gd name="T101" fmla="*/ 18 h 52"/>
                <a:gd name="T102" fmla="*/ 34 w 52"/>
                <a:gd name="T103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26" y="0"/>
                  </a:lnTo>
                  <a:lnTo>
                    <a:pt x="36" y="2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50" y="16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0" y="3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36" y="50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16" y="50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2" y="3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6" y="0"/>
                  </a:lnTo>
                  <a:close/>
                  <a:moveTo>
                    <a:pt x="34" y="18"/>
                  </a:moveTo>
                  <a:lnTo>
                    <a:pt x="34" y="18"/>
                  </a:lnTo>
                  <a:lnTo>
                    <a:pt x="30" y="16"/>
                  </a:lnTo>
                  <a:lnTo>
                    <a:pt x="26" y="14"/>
                  </a:ln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6" y="26"/>
                  </a:lnTo>
                  <a:lnTo>
                    <a:pt x="16" y="26"/>
                  </a:lnTo>
                  <a:lnTo>
                    <a:pt x="16" y="30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36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30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8" y="30"/>
                  </a:lnTo>
                  <a:lnTo>
                    <a:pt x="38" y="26"/>
                  </a:lnTo>
                  <a:lnTo>
                    <a:pt x="38" y="26"/>
                  </a:lnTo>
                  <a:lnTo>
                    <a:pt x="38" y="22"/>
                  </a:lnTo>
                  <a:lnTo>
                    <a:pt x="34" y="18"/>
                  </a:lnTo>
                  <a:lnTo>
                    <a:pt x="3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03"/>
            <p:cNvSpPr/>
            <p:nvPr/>
          </p:nvSpPr>
          <p:spPr bwMode="auto">
            <a:xfrm>
              <a:off x="2319539" y="1762473"/>
              <a:ext cx="247875" cy="247875"/>
            </a:xfrm>
            <a:custGeom>
              <a:avLst/>
              <a:gdLst>
                <a:gd name="T0" fmla="*/ 2 w 50"/>
                <a:gd name="T1" fmla="*/ 4 h 50"/>
                <a:gd name="T2" fmla="*/ 2 w 50"/>
                <a:gd name="T3" fmla="*/ 4 h 50"/>
                <a:gd name="T4" fmla="*/ 12 w 50"/>
                <a:gd name="T5" fmla="*/ 10 h 50"/>
                <a:gd name="T6" fmla="*/ 22 w 50"/>
                <a:gd name="T7" fmla="*/ 14 h 50"/>
                <a:gd name="T8" fmla="*/ 22 w 50"/>
                <a:gd name="T9" fmla="*/ 14 h 50"/>
                <a:gd name="T10" fmla="*/ 32 w 50"/>
                <a:gd name="T11" fmla="*/ 6 h 50"/>
                <a:gd name="T12" fmla="*/ 44 w 50"/>
                <a:gd name="T13" fmla="*/ 0 h 50"/>
                <a:gd name="T14" fmla="*/ 50 w 50"/>
                <a:gd name="T15" fmla="*/ 10 h 50"/>
                <a:gd name="T16" fmla="*/ 50 w 50"/>
                <a:gd name="T17" fmla="*/ 10 h 50"/>
                <a:gd name="T18" fmla="*/ 40 w 50"/>
                <a:gd name="T19" fmla="*/ 16 h 50"/>
                <a:gd name="T20" fmla="*/ 30 w 50"/>
                <a:gd name="T21" fmla="*/ 22 h 50"/>
                <a:gd name="T22" fmla="*/ 30 w 50"/>
                <a:gd name="T23" fmla="*/ 22 h 50"/>
                <a:gd name="T24" fmla="*/ 38 w 50"/>
                <a:gd name="T25" fmla="*/ 34 h 50"/>
                <a:gd name="T26" fmla="*/ 46 w 50"/>
                <a:gd name="T27" fmla="*/ 44 h 50"/>
                <a:gd name="T28" fmla="*/ 34 w 50"/>
                <a:gd name="T29" fmla="*/ 50 h 50"/>
                <a:gd name="T30" fmla="*/ 34 w 50"/>
                <a:gd name="T31" fmla="*/ 50 h 50"/>
                <a:gd name="T32" fmla="*/ 30 w 50"/>
                <a:gd name="T33" fmla="*/ 40 h 50"/>
                <a:gd name="T34" fmla="*/ 22 w 50"/>
                <a:gd name="T35" fmla="*/ 32 h 50"/>
                <a:gd name="T36" fmla="*/ 22 w 50"/>
                <a:gd name="T37" fmla="*/ 32 h 50"/>
                <a:gd name="T38" fmla="*/ 12 w 50"/>
                <a:gd name="T39" fmla="*/ 48 h 50"/>
                <a:gd name="T40" fmla="*/ 2 w 50"/>
                <a:gd name="T41" fmla="*/ 42 h 50"/>
                <a:gd name="T42" fmla="*/ 2 w 50"/>
                <a:gd name="T43" fmla="*/ 42 h 50"/>
                <a:gd name="T44" fmla="*/ 14 w 50"/>
                <a:gd name="T45" fmla="*/ 24 h 50"/>
                <a:gd name="T46" fmla="*/ 14 w 50"/>
                <a:gd name="T47" fmla="*/ 24 h 50"/>
                <a:gd name="T48" fmla="*/ 6 w 50"/>
                <a:gd name="T49" fmla="*/ 20 h 50"/>
                <a:gd name="T50" fmla="*/ 0 w 50"/>
                <a:gd name="T51" fmla="*/ 16 h 50"/>
                <a:gd name="T52" fmla="*/ 2 w 50"/>
                <a:gd name="T53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0" h="50">
                  <a:moveTo>
                    <a:pt x="2" y="4"/>
                  </a:moveTo>
                  <a:lnTo>
                    <a:pt x="2" y="4"/>
                  </a:lnTo>
                  <a:lnTo>
                    <a:pt x="12" y="10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32" y="6"/>
                  </a:lnTo>
                  <a:lnTo>
                    <a:pt x="44" y="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40" y="16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8" y="34"/>
                  </a:lnTo>
                  <a:lnTo>
                    <a:pt x="46" y="44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0" y="40"/>
                  </a:lnTo>
                  <a:lnTo>
                    <a:pt x="22" y="32"/>
                  </a:lnTo>
                  <a:lnTo>
                    <a:pt x="22" y="32"/>
                  </a:lnTo>
                  <a:lnTo>
                    <a:pt x="12" y="48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6" y="20"/>
                  </a:lnTo>
                  <a:lnTo>
                    <a:pt x="0" y="16"/>
                  </a:lnTo>
                  <a:lnTo>
                    <a:pt x="2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681480" y="5611495"/>
            <a:ext cx="1016127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algn="l" defTabSz="914400" fontAlgn="auto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组别：</a:t>
            </a:r>
            <a:r>
              <a:rPr lang="zh-CN" altLang="en-US" sz="2000" b="1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小学组、初中组、高中组（含中职、职高）</a:t>
            </a:r>
          </a:p>
        </p:txBody>
      </p:sp>
      <p:grpSp>
        <p:nvGrpSpPr>
          <p:cNvPr id="22" name="Group 182"/>
          <p:cNvGrpSpPr/>
          <p:nvPr/>
        </p:nvGrpSpPr>
        <p:grpSpPr>
          <a:xfrm>
            <a:off x="824268" y="997995"/>
            <a:ext cx="752400" cy="752400"/>
            <a:chOff x="3425803" y="3384456"/>
            <a:chExt cx="469021" cy="455593"/>
          </a:xfrm>
        </p:grpSpPr>
        <p:sp>
          <p:nvSpPr>
            <p:cNvPr id="23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rgbClr val="FED16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13" tIns="60956" rIns="121913" bIns="60956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76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内容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713865" y="3745865"/>
            <a:ext cx="5457825" cy="65468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24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队伍：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团队赛；每队</a:t>
            </a:r>
            <a:r>
              <a:rPr lang="en-US" altLang="zh-CN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</a:p>
        </p:txBody>
      </p:sp>
      <p:sp>
        <p:nvSpPr>
          <p:cNvPr id="963" name="Freeform 89"/>
          <p:cNvSpPr>
            <a:spLocks noEditPoints="1"/>
          </p:cNvSpPr>
          <p:nvPr/>
        </p:nvSpPr>
        <p:spPr bwMode="auto">
          <a:xfrm>
            <a:off x="911860" y="4653915"/>
            <a:ext cx="753745" cy="753745"/>
          </a:xfrm>
          <a:custGeom>
            <a:avLst/>
            <a:gdLst>
              <a:gd name="T0" fmla="*/ 99 w 198"/>
              <a:gd name="T1" fmla="*/ 0 h 198"/>
              <a:gd name="T2" fmla="*/ 0 w 198"/>
              <a:gd name="T3" fmla="*/ 99 h 198"/>
              <a:gd name="T4" fmla="*/ 99 w 198"/>
              <a:gd name="T5" fmla="*/ 198 h 198"/>
              <a:gd name="T6" fmla="*/ 198 w 198"/>
              <a:gd name="T7" fmla="*/ 99 h 198"/>
              <a:gd name="T8" fmla="*/ 99 w 198"/>
              <a:gd name="T9" fmla="*/ 0 h 198"/>
              <a:gd name="T10" fmla="*/ 88 w 198"/>
              <a:gd name="T11" fmla="*/ 147 h 198"/>
              <a:gd name="T12" fmla="*/ 75 w 198"/>
              <a:gd name="T13" fmla="*/ 149 h 198"/>
              <a:gd name="T14" fmla="*/ 62 w 198"/>
              <a:gd name="T15" fmla="*/ 147 h 198"/>
              <a:gd name="T16" fmla="*/ 45 w 198"/>
              <a:gd name="T17" fmla="*/ 136 h 198"/>
              <a:gd name="T18" fmla="*/ 43 w 198"/>
              <a:gd name="T19" fmla="*/ 129 h 198"/>
              <a:gd name="T20" fmla="*/ 45 w 198"/>
              <a:gd name="T21" fmla="*/ 122 h 198"/>
              <a:gd name="T22" fmla="*/ 74 w 198"/>
              <a:gd name="T23" fmla="*/ 106 h 198"/>
              <a:gd name="T24" fmla="*/ 75 w 198"/>
              <a:gd name="T25" fmla="*/ 106 h 198"/>
              <a:gd name="T26" fmla="*/ 73 w 198"/>
              <a:gd name="T27" fmla="*/ 100 h 198"/>
              <a:gd name="T28" fmla="*/ 73 w 198"/>
              <a:gd name="T29" fmla="*/ 97 h 198"/>
              <a:gd name="T30" fmla="*/ 49 w 198"/>
              <a:gd name="T31" fmla="*/ 73 h 198"/>
              <a:gd name="T32" fmla="*/ 68 w 198"/>
              <a:gd name="T33" fmla="*/ 51 h 198"/>
              <a:gd name="T34" fmla="*/ 77 w 198"/>
              <a:gd name="T35" fmla="*/ 49 h 198"/>
              <a:gd name="T36" fmla="*/ 107 w 198"/>
              <a:gd name="T37" fmla="*/ 49 h 198"/>
              <a:gd name="T38" fmla="*/ 109 w 198"/>
              <a:gd name="T39" fmla="*/ 51 h 198"/>
              <a:gd name="T40" fmla="*/ 108 w 198"/>
              <a:gd name="T41" fmla="*/ 53 h 198"/>
              <a:gd name="T42" fmla="*/ 102 w 198"/>
              <a:gd name="T43" fmla="*/ 58 h 198"/>
              <a:gd name="T44" fmla="*/ 100 w 198"/>
              <a:gd name="T45" fmla="*/ 58 h 198"/>
              <a:gd name="T46" fmla="*/ 98 w 198"/>
              <a:gd name="T47" fmla="*/ 58 h 198"/>
              <a:gd name="T48" fmla="*/ 103 w 198"/>
              <a:gd name="T49" fmla="*/ 73 h 198"/>
              <a:gd name="T50" fmla="*/ 94 w 198"/>
              <a:gd name="T51" fmla="*/ 90 h 198"/>
              <a:gd name="T52" fmla="*/ 89 w 198"/>
              <a:gd name="T53" fmla="*/ 97 h 198"/>
              <a:gd name="T54" fmla="*/ 96 w 198"/>
              <a:gd name="T55" fmla="*/ 104 h 198"/>
              <a:gd name="T56" fmla="*/ 107 w 198"/>
              <a:gd name="T57" fmla="*/ 125 h 198"/>
              <a:gd name="T58" fmla="*/ 88 w 198"/>
              <a:gd name="T59" fmla="*/ 147 h 198"/>
              <a:gd name="T60" fmla="*/ 154 w 198"/>
              <a:gd name="T61" fmla="*/ 97 h 198"/>
              <a:gd name="T62" fmla="*/ 152 w 198"/>
              <a:gd name="T63" fmla="*/ 99 h 198"/>
              <a:gd name="T64" fmla="*/ 135 w 198"/>
              <a:gd name="T65" fmla="*/ 99 h 198"/>
              <a:gd name="T66" fmla="*/ 135 w 198"/>
              <a:gd name="T67" fmla="*/ 116 h 198"/>
              <a:gd name="T68" fmla="*/ 133 w 198"/>
              <a:gd name="T69" fmla="*/ 118 h 198"/>
              <a:gd name="T70" fmla="*/ 128 w 198"/>
              <a:gd name="T71" fmla="*/ 118 h 198"/>
              <a:gd name="T72" fmla="*/ 126 w 198"/>
              <a:gd name="T73" fmla="*/ 116 h 198"/>
              <a:gd name="T74" fmla="*/ 126 w 198"/>
              <a:gd name="T75" fmla="*/ 99 h 198"/>
              <a:gd name="T76" fmla="*/ 109 w 198"/>
              <a:gd name="T77" fmla="*/ 99 h 198"/>
              <a:gd name="T78" fmla="*/ 107 w 198"/>
              <a:gd name="T79" fmla="*/ 97 h 198"/>
              <a:gd name="T80" fmla="*/ 107 w 198"/>
              <a:gd name="T81" fmla="*/ 92 h 198"/>
              <a:gd name="T82" fmla="*/ 109 w 198"/>
              <a:gd name="T83" fmla="*/ 90 h 198"/>
              <a:gd name="T84" fmla="*/ 126 w 198"/>
              <a:gd name="T85" fmla="*/ 90 h 198"/>
              <a:gd name="T86" fmla="*/ 126 w 198"/>
              <a:gd name="T87" fmla="*/ 73 h 198"/>
              <a:gd name="T88" fmla="*/ 128 w 198"/>
              <a:gd name="T89" fmla="*/ 71 h 198"/>
              <a:gd name="T90" fmla="*/ 133 w 198"/>
              <a:gd name="T91" fmla="*/ 71 h 198"/>
              <a:gd name="T92" fmla="*/ 135 w 198"/>
              <a:gd name="T93" fmla="*/ 73 h 198"/>
              <a:gd name="T94" fmla="*/ 135 w 198"/>
              <a:gd name="T95" fmla="*/ 90 h 198"/>
              <a:gd name="T96" fmla="*/ 152 w 198"/>
              <a:gd name="T97" fmla="*/ 90 h 198"/>
              <a:gd name="T98" fmla="*/ 154 w 198"/>
              <a:gd name="T99" fmla="*/ 92 h 198"/>
              <a:gd name="T100" fmla="*/ 154 w 198"/>
              <a:gd name="T101" fmla="*/ 97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98" h="198">
                <a:moveTo>
                  <a:pt x="99" y="0"/>
                </a:moveTo>
                <a:cubicBezTo>
                  <a:pt x="44" y="0"/>
                  <a:pt x="0" y="44"/>
                  <a:pt x="0" y="99"/>
                </a:cubicBezTo>
                <a:cubicBezTo>
                  <a:pt x="0" y="154"/>
                  <a:pt x="44" y="198"/>
                  <a:pt x="99" y="198"/>
                </a:cubicBezTo>
                <a:cubicBezTo>
                  <a:pt x="154" y="198"/>
                  <a:pt x="198" y="154"/>
                  <a:pt x="198" y="99"/>
                </a:cubicBezTo>
                <a:cubicBezTo>
                  <a:pt x="198" y="44"/>
                  <a:pt x="154" y="0"/>
                  <a:pt x="99" y="0"/>
                </a:cubicBezTo>
                <a:close/>
                <a:moveTo>
                  <a:pt x="88" y="147"/>
                </a:moveTo>
                <a:cubicBezTo>
                  <a:pt x="84" y="148"/>
                  <a:pt x="80" y="149"/>
                  <a:pt x="75" y="149"/>
                </a:cubicBezTo>
                <a:cubicBezTo>
                  <a:pt x="71" y="149"/>
                  <a:pt x="66" y="148"/>
                  <a:pt x="62" y="147"/>
                </a:cubicBezTo>
                <a:cubicBezTo>
                  <a:pt x="54" y="145"/>
                  <a:pt x="48" y="141"/>
                  <a:pt x="45" y="136"/>
                </a:cubicBezTo>
                <a:cubicBezTo>
                  <a:pt x="44" y="134"/>
                  <a:pt x="43" y="132"/>
                  <a:pt x="43" y="129"/>
                </a:cubicBezTo>
                <a:cubicBezTo>
                  <a:pt x="43" y="127"/>
                  <a:pt x="44" y="124"/>
                  <a:pt x="45" y="122"/>
                </a:cubicBezTo>
                <a:cubicBezTo>
                  <a:pt x="49" y="112"/>
                  <a:pt x="61" y="106"/>
                  <a:pt x="74" y="106"/>
                </a:cubicBezTo>
                <a:cubicBezTo>
                  <a:pt x="74" y="106"/>
                  <a:pt x="75" y="106"/>
                  <a:pt x="75" y="106"/>
                </a:cubicBezTo>
                <a:cubicBezTo>
                  <a:pt x="74" y="104"/>
                  <a:pt x="73" y="102"/>
                  <a:pt x="73" y="100"/>
                </a:cubicBezTo>
                <a:cubicBezTo>
                  <a:pt x="73" y="99"/>
                  <a:pt x="73" y="98"/>
                  <a:pt x="73" y="97"/>
                </a:cubicBezTo>
                <a:cubicBezTo>
                  <a:pt x="60" y="96"/>
                  <a:pt x="49" y="86"/>
                  <a:pt x="49" y="73"/>
                </a:cubicBezTo>
                <a:cubicBezTo>
                  <a:pt x="49" y="64"/>
                  <a:pt x="57" y="54"/>
                  <a:pt x="68" y="51"/>
                </a:cubicBezTo>
                <a:cubicBezTo>
                  <a:pt x="71" y="50"/>
                  <a:pt x="74" y="49"/>
                  <a:pt x="77" y="49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8" y="49"/>
                  <a:pt x="109" y="50"/>
                  <a:pt x="109" y="51"/>
                </a:cubicBezTo>
                <a:cubicBezTo>
                  <a:pt x="109" y="52"/>
                  <a:pt x="109" y="53"/>
                  <a:pt x="108" y="53"/>
                </a:cubicBezTo>
                <a:cubicBezTo>
                  <a:pt x="102" y="58"/>
                  <a:pt x="102" y="58"/>
                  <a:pt x="102" y="58"/>
                </a:cubicBezTo>
                <a:cubicBezTo>
                  <a:pt x="101" y="58"/>
                  <a:pt x="101" y="58"/>
                  <a:pt x="100" y="58"/>
                </a:cubicBezTo>
                <a:cubicBezTo>
                  <a:pt x="98" y="58"/>
                  <a:pt x="98" y="58"/>
                  <a:pt x="98" y="58"/>
                </a:cubicBezTo>
                <a:cubicBezTo>
                  <a:pt x="101" y="62"/>
                  <a:pt x="103" y="67"/>
                  <a:pt x="103" y="73"/>
                </a:cubicBezTo>
                <a:cubicBezTo>
                  <a:pt x="103" y="80"/>
                  <a:pt x="99" y="86"/>
                  <a:pt x="94" y="90"/>
                </a:cubicBezTo>
                <a:cubicBezTo>
                  <a:pt x="89" y="94"/>
                  <a:pt x="89" y="95"/>
                  <a:pt x="89" y="97"/>
                </a:cubicBezTo>
                <a:cubicBezTo>
                  <a:pt x="89" y="98"/>
                  <a:pt x="92" y="102"/>
                  <a:pt x="96" y="104"/>
                </a:cubicBezTo>
                <a:cubicBezTo>
                  <a:pt x="104" y="110"/>
                  <a:pt x="107" y="116"/>
                  <a:pt x="107" y="125"/>
                </a:cubicBezTo>
                <a:cubicBezTo>
                  <a:pt x="107" y="135"/>
                  <a:pt x="99" y="144"/>
                  <a:pt x="88" y="147"/>
                </a:cubicBezTo>
                <a:close/>
                <a:moveTo>
                  <a:pt x="154" y="97"/>
                </a:moveTo>
                <a:cubicBezTo>
                  <a:pt x="154" y="98"/>
                  <a:pt x="153" y="99"/>
                  <a:pt x="152" y="99"/>
                </a:cubicBezTo>
                <a:cubicBezTo>
                  <a:pt x="135" y="99"/>
                  <a:pt x="135" y="99"/>
                  <a:pt x="135" y="99"/>
                </a:cubicBezTo>
                <a:cubicBezTo>
                  <a:pt x="135" y="116"/>
                  <a:pt x="135" y="116"/>
                  <a:pt x="135" y="116"/>
                </a:cubicBezTo>
                <a:cubicBezTo>
                  <a:pt x="135" y="117"/>
                  <a:pt x="134" y="118"/>
                  <a:pt x="133" y="118"/>
                </a:cubicBezTo>
                <a:cubicBezTo>
                  <a:pt x="128" y="118"/>
                  <a:pt x="128" y="118"/>
                  <a:pt x="128" y="118"/>
                </a:cubicBezTo>
                <a:cubicBezTo>
                  <a:pt x="127" y="118"/>
                  <a:pt x="126" y="117"/>
                  <a:pt x="126" y="116"/>
                </a:cubicBezTo>
                <a:cubicBezTo>
                  <a:pt x="126" y="99"/>
                  <a:pt x="126" y="99"/>
                  <a:pt x="126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108" y="99"/>
                  <a:pt x="107" y="98"/>
                  <a:pt x="107" y="97"/>
                </a:cubicBezTo>
                <a:cubicBezTo>
                  <a:pt x="107" y="92"/>
                  <a:pt x="107" y="92"/>
                  <a:pt x="107" y="92"/>
                </a:cubicBezTo>
                <a:cubicBezTo>
                  <a:pt x="107" y="91"/>
                  <a:pt x="108" y="90"/>
                  <a:pt x="109" y="90"/>
                </a:cubicBezTo>
                <a:cubicBezTo>
                  <a:pt x="126" y="90"/>
                  <a:pt x="126" y="90"/>
                  <a:pt x="126" y="90"/>
                </a:cubicBezTo>
                <a:cubicBezTo>
                  <a:pt x="126" y="73"/>
                  <a:pt x="126" y="73"/>
                  <a:pt x="126" y="73"/>
                </a:cubicBezTo>
                <a:cubicBezTo>
                  <a:pt x="126" y="72"/>
                  <a:pt x="127" y="71"/>
                  <a:pt x="128" y="71"/>
                </a:cubicBezTo>
                <a:cubicBezTo>
                  <a:pt x="133" y="71"/>
                  <a:pt x="133" y="71"/>
                  <a:pt x="133" y="71"/>
                </a:cubicBezTo>
                <a:cubicBezTo>
                  <a:pt x="134" y="71"/>
                  <a:pt x="135" y="72"/>
                  <a:pt x="135" y="73"/>
                </a:cubicBezTo>
                <a:cubicBezTo>
                  <a:pt x="135" y="90"/>
                  <a:pt x="135" y="90"/>
                  <a:pt x="135" y="90"/>
                </a:cubicBezTo>
                <a:cubicBezTo>
                  <a:pt x="152" y="90"/>
                  <a:pt x="152" y="90"/>
                  <a:pt x="152" y="90"/>
                </a:cubicBezTo>
                <a:cubicBezTo>
                  <a:pt x="153" y="90"/>
                  <a:pt x="154" y="91"/>
                  <a:pt x="154" y="92"/>
                </a:cubicBezTo>
                <a:lnTo>
                  <a:pt x="154" y="97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内容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1718310" y="4653915"/>
            <a:ext cx="10125075" cy="654685"/>
          </a:xfrm>
          <a:prstGeom prst="rect">
            <a:avLst/>
          </a:prstGeom>
        </p:spPr>
        <p:txBody>
          <a:bodyPr vert="horz" lIns="90170" tIns="46990" rIns="90170" bIns="4699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lnSpc>
                <a:spcPct val="140000"/>
              </a:lnSpc>
              <a:buNone/>
            </a:pPr>
            <a:r>
              <a:rPr lang="zh-CN" altLang="en-US" sz="24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环节：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准备环节（</a:t>
            </a:r>
            <a:r>
              <a:rPr lang="en-US" altLang="zh-CN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b="1" spc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个小时）；评测环节（时间另算）</a:t>
            </a:r>
          </a:p>
        </p:txBody>
      </p:sp>
      <p:pic>
        <p:nvPicPr>
          <p:cNvPr id="3" name="图片 2" descr="吊装塔"/>
          <p:cNvPicPr>
            <a:picLocks noChangeAspect="1"/>
          </p:cNvPicPr>
          <p:nvPr/>
        </p:nvPicPr>
        <p:blipFill>
          <a:blip r:embed="rId7"/>
          <a:srcRect l="38447" r="41734"/>
          <a:stretch>
            <a:fillRect/>
          </a:stretch>
        </p:blipFill>
        <p:spPr>
          <a:xfrm flipH="1">
            <a:off x="9944735" y="0"/>
            <a:ext cx="2089785" cy="64319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6"/>
          <p:cNvSpPr txBox="1"/>
          <p:nvPr/>
        </p:nvSpPr>
        <p:spPr>
          <a:xfrm>
            <a:off x="573405" y="1078865"/>
            <a:ext cx="113341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梯是人们生活中最为常见的设备之一，在人们的生产、生活中发挥着重要的作用。是出行、运送环节中不可或缺的设备。随着科技的发展人们对电梯的应用场景也在不断拓展，随之电梯的功能和要求也在不断的提高。未来甚至可以在太空和地球之间架设“天梯”作为太空运输的工具之一，使之成为太空和地球之间的一部“天梯”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27355" y="406358"/>
            <a:ext cx="44983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总决赛主题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3405" y="2968625"/>
            <a:ext cx="11351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要求一：根据需求，完成设计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"/>
          <p:cNvSpPr txBox="1"/>
          <p:nvPr/>
        </p:nvSpPr>
        <p:spPr>
          <a:xfrm>
            <a:off x="573405" y="3508375"/>
            <a:ext cx="11351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要求二：组装自行设计打印的提升装置，保证“天梯”在一定载荷力的加持下正常运行。</a:t>
            </a:r>
          </a:p>
        </p:txBody>
      </p:sp>
      <p:sp>
        <p:nvSpPr>
          <p:cNvPr id="28" name="TextBox 2"/>
          <p:cNvSpPr txBox="1"/>
          <p:nvPr/>
        </p:nvSpPr>
        <p:spPr>
          <a:xfrm>
            <a:off x="575310" y="4081145"/>
            <a:ext cx="11351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要求三：根据前期自行设计的方案进行“天梯”实物搭建及测试。</a:t>
            </a:r>
          </a:p>
        </p:txBody>
      </p:sp>
      <p:sp>
        <p:nvSpPr>
          <p:cNvPr id="29" name="TextBox 2"/>
          <p:cNvSpPr txBox="1"/>
          <p:nvPr/>
        </p:nvSpPr>
        <p:spPr>
          <a:xfrm>
            <a:off x="573405" y="4621530"/>
            <a:ext cx="113512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要求四：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天梯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运行极限拉力测试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3"/>
          <p:cNvSpPr>
            <a:spLocks noGrp="1"/>
          </p:cNvSpPr>
          <p:nvPr/>
        </p:nvSpPr>
        <p:spPr>
          <a:xfrm>
            <a:off x="575310" y="2537418"/>
            <a:ext cx="1402080" cy="42354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l"/>
            <a:r>
              <a:rPr lang="zh-CN" altLang="en-US">
                <a:sym typeface="思源黑体" panose="020B0500000000090000" pitchFamily="34" charset="-122"/>
              </a:rPr>
              <a:t>准备环节</a:t>
            </a:r>
          </a:p>
        </p:txBody>
      </p:sp>
      <p:sp>
        <p:nvSpPr>
          <p:cNvPr id="6" name="标题 3"/>
          <p:cNvSpPr>
            <a:spLocks noGrp="1"/>
          </p:cNvSpPr>
          <p:nvPr/>
        </p:nvSpPr>
        <p:spPr>
          <a:xfrm>
            <a:off x="573405" y="5161873"/>
            <a:ext cx="1402080" cy="423545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1" kern="1200" dirty="0">
                <a:solidFill>
                  <a:schemeClr val="bg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algn="l"/>
            <a:r>
              <a:rPr lang="zh-CN" altLang="en-US">
                <a:sym typeface="思源黑体" panose="020B0500000000090000" pitchFamily="34" charset="-122"/>
              </a:rPr>
              <a:t>评测环节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3405" y="5574030"/>
            <a:ext cx="113341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准备环节结束后，评测裁判进场使用评测工具统一评测，选手原地配合裁判进行评测。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41935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准备环节</a:t>
            </a:r>
            <a:endParaRPr lang="zh-CN" altLang="en-US" dirty="0">
              <a:sym typeface="思源黑体" panose="020B0500000000090000" pitchFamily="34" charset="-122"/>
            </a:endParaRPr>
          </a:p>
        </p:txBody>
      </p:sp>
      <p:sp>
        <p:nvSpPr>
          <p:cNvPr id="3" name="Freeform 43"/>
          <p:cNvSpPr>
            <a:spLocks noEditPoints="1"/>
          </p:cNvSpPr>
          <p:nvPr/>
        </p:nvSpPr>
        <p:spPr bwMode="auto">
          <a:xfrm>
            <a:off x="6847273" y="939740"/>
            <a:ext cx="1620000" cy="1440000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45"/>
          <p:cNvSpPr>
            <a:spLocks noEditPoints="1"/>
          </p:cNvSpPr>
          <p:nvPr/>
        </p:nvSpPr>
        <p:spPr bwMode="auto">
          <a:xfrm>
            <a:off x="3981856" y="930215"/>
            <a:ext cx="1620000" cy="1440000"/>
          </a:xfrm>
          <a:custGeom>
            <a:avLst/>
            <a:gdLst>
              <a:gd name="T0" fmla="*/ 1019 w 1148"/>
              <a:gd name="T1" fmla="*/ 412 h 1030"/>
              <a:gd name="T2" fmla="*/ 515 w 1148"/>
              <a:gd name="T3" fmla="*/ 0 h 1030"/>
              <a:gd name="T4" fmla="*/ 0 w 1148"/>
              <a:gd name="T5" fmla="*/ 515 h 1030"/>
              <a:gd name="T6" fmla="*/ 515 w 1148"/>
              <a:gd name="T7" fmla="*/ 1030 h 1030"/>
              <a:gd name="T8" fmla="*/ 1019 w 1148"/>
              <a:gd name="T9" fmla="*/ 618 h 1030"/>
              <a:gd name="T10" fmla="*/ 1148 w 1148"/>
              <a:gd name="T11" fmla="*/ 515 h 1030"/>
              <a:gd name="T12" fmla="*/ 1019 w 1148"/>
              <a:gd name="T13" fmla="*/ 412 h 1030"/>
              <a:gd name="T14" fmla="*/ 515 w 1148"/>
              <a:gd name="T15" fmla="*/ 979 h 1030"/>
              <a:gd name="T16" fmla="*/ 51 w 1148"/>
              <a:gd name="T17" fmla="*/ 515 h 1030"/>
              <a:gd name="T18" fmla="*/ 515 w 1148"/>
              <a:gd name="T19" fmla="*/ 51 h 1030"/>
              <a:gd name="T20" fmla="*/ 979 w 1148"/>
              <a:gd name="T21" fmla="*/ 515 h 1030"/>
              <a:gd name="T22" fmla="*/ 515 w 1148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8" h="1030">
                <a:moveTo>
                  <a:pt x="1019" y="412"/>
                </a:moveTo>
                <a:cubicBezTo>
                  <a:pt x="971" y="177"/>
                  <a:pt x="763" y="0"/>
                  <a:pt x="515" y="0"/>
                </a:cubicBezTo>
                <a:cubicBezTo>
                  <a:pt x="230" y="0"/>
                  <a:pt x="0" y="231"/>
                  <a:pt x="0" y="515"/>
                </a:cubicBezTo>
                <a:cubicBezTo>
                  <a:pt x="0" y="799"/>
                  <a:pt x="230" y="1030"/>
                  <a:pt x="515" y="1030"/>
                </a:cubicBezTo>
                <a:cubicBezTo>
                  <a:pt x="763" y="1030"/>
                  <a:pt x="971" y="853"/>
                  <a:pt x="1019" y="618"/>
                </a:cubicBezTo>
                <a:cubicBezTo>
                  <a:pt x="1148" y="515"/>
                  <a:pt x="1148" y="515"/>
                  <a:pt x="1148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8" y="979"/>
                  <a:pt x="51" y="771"/>
                  <a:pt x="51" y="515"/>
                </a:cubicBezTo>
                <a:cubicBezTo>
                  <a:pt x="51" y="259"/>
                  <a:pt x="258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EC7C7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44" name="文本框 943"/>
          <p:cNvSpPr txBox="1"/>
          <p:nvPr/>
        </p:nvSpPr>
        <p:spPr>
          <a:xfrm>
            <a:off x="4252751" y="1786598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要求二</a:t>
            </a:r>
          </a:p>
        </p:txBody>
      </p:sp>
      <p:sp>
        <p:nvSpPr>
          <p:cNvPr id="945" name="文本框 944"/>
          <p:cNvSpPr txBox="1"/>
          <p:nvPr/>
        </p:nvSpPr>
        <p:spPr>
          <a:xfrm>
            <a:off x="7109616" y="1773263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要求三</a:t>
            </a:r>
            <a:endParaRPr lang="zh-CN" altLang="en-US" sz="3200" dirty="0"/>
          </a:p>
        </p:txBody>
      </p:sp>
      <p:sp>
        <p:nvSpPr>
          <p:cNvPr id="955" name="矩形 954"/>
          <p:cNvSpPr/>
          <p:nvPr/>
        </p:nvSpPr>
        <p:spPr>
          <a:xfrm>
            <a:off x="3334385" y="2505075"/>
            <a:ext cx="2728595" cy="3923030"/>
          </a:xfrm>
          <a:prstGeom prst="rect">
            <a:avLst/>
          </a:prstGeom>
          <a:noFill/>
          <a:ln w="28575">
            <a:solidFill>
              <a:srgbClr val="EC7C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6" name="矩形 955"/>
          <p:cNvSpPr/>
          <p:nvPr/>
        </p:nvSpPr>
        <p:spPr>
          <a:xfrm>
            <a:off x="6290945" y="2514600"/>
            <a:ext cx="2653665" cy="3913505"/>
          </a:xfrm>
          <a:prstGeom prst="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7" name="Freeform 158"/>
          <p:cNvSpPr>
            <a:spLocks noEditPoints="1"/>
          </p:cNvSpPr>
          <p:nvPr/>
        </p:nvSpPr>
        <p:spPr bwMode="auto">
          <a:xfrm>
            <a:off x="4436110" y="1154430"/>
            <a:ext cx="540000" cy="540000"/>
          </a:xfrm>
          <a:custGeom>
            <a:avLst/>
            <a:gdLst>
              <a:gd name="T0" fmla="*/ 118 w 208"/>
              <a:gd name="T1" fmla="*/ 68 h 196"/>
              <a:gd name="T2" fmla="*/ 148 w 208"/>
              <a:gd name="T3" fmla="*/ 88 h 196"/>
              <a:gd name="T4" fmla="*/ 142 w 208"/>
              <a:gd name="T5" fmla="*/ 130 h 196"/>
              <a:gd name="T6" fmla="*/ 128 w 208"/>
              <a:gd name="T7" fmla="*/ 160 h 196"/>
              <a:gd name="T8" fmla="*/ 100 w 208"/>
              <a:gd name="T9" fmla="*/ 180 h 196"/>
              <a:gd name="T10" fmla="*/ 66 w 208"/>
              <a:gd name="T11" fmla="*/ 184 h 196"/>
              <a:gd name="T12" fmla="*/ 30 w 208"/>
              <a:gd name="T13" fmla="*/ 166 h 196"/>
              <a:gd name="T14" fmla="*/ 16 w 208"/>
              <a:gd name="T15" fmla="*/ 144 h 196"/>
              <a:gd name="T16" fmla="*/ 16 w 208"/>
              <a:gd name="T17" fmla="*/ 96 h 196"/>
              <a:gd name="T18" fmla="*/ 30 w 208"/>
              <a:gd name="T19" fmla="*/ 72 h 196"/>
              <a:gd name="T20" fmla="*/ 66 w 208"/>
              <a:gd name="T21" fmla="*/ 54 h 196"/>
              <a:gd name="T22" fmla="*/ 176 w 208"/>
              <a:gd name="T23" fmla="*/ 114 h 196"/>
              <a:gd name="T24" fmla="*/ 158 w 208"/>
              <a:gd name="T25" fmla="*/ 124 h 196"/>
              <a:gd name="T26" fmla="*/ 152 w 208"/>
              <a:gd name="T27" fmla="*/ 132 h 196"/>
              <a:gd name="T28" fmla="*/ 150 w 208"/>
              <a:gd name="T29" fmla="*/ 154 h 196"/>
              <a:gd name="T30" fmla="*/ 162 w 208"/>
              <a:gd name="T31" fmla="*/ 164 h 196"/>
              <a:gd name="T32" fmla="*/ 172 w 208"/>
              <a:gd name="T33" fmla="*/ 174 h 196"/>
              <a:gd name="T34" fmla="*/ 188 w 208"/>
              <a:gd name="T35" fmla="*/ 168 h 196"/>
              <a:gd name="T36" fmla="*/ 198 w 208"/>
              <a:gd name="T37" fmla="*/ 162 h 196"/>
              <a:gd name="T38" fmla="*/ 204 w 208"/>
              <a:gd name="T39" fmla="*/ 150 h 196"/>
              <a:gd name="T40" fmla="*/ 202 w 208"/>
              <a:gd name="T41" fmla="*/ 136 h 196"/>
              <a:gd name="T42" fmla="*/ 194 w 208"/>
              <a:gd name="T43" fmla="*/ 124 h 196"/>
              <a:gd name="T44" fmla="*/ 184 w 208"/>
              <a:gd name="T45" fmla="*/ 120 h 196"/>
              <a:gd name="T46" fmla="*/ 198 w 208"/>
              <a:gd name="T47" fmla="*/ 142 h 196"/>
              <a:gd name="T48" fmla="*/ 182 w 208"/>
              <a:gd name="T49" fmla="*/ 164 h 196"/>
              <a:gd name="T50" fmla="*/ 160 w 208"/>
              <a:gd name="T51" fmla="*/ 148 h 196"/>
              <a:gd name="T52" fmla="*/ 176 w 208"/>
              <a:gd name="T53" fmla="*/ 126 h 196"/>
              <a:gd name="T54" fmla="*/ 158 w 208"/>
              <a:gd name="T55" fmla="*/ 0 h 196"/>
              <a:gd name="T56" fmla="*/ 130 w 208"/>
              <a:gd name="T57" fmla="*/ 12 h 196"/>
              <a:gd name="T58" fmla="*/ 124 w 208"/>
              <a:gd name="T59" fmla="*/ 22 h 196"/>
              <a:gd name="T60" fmla="*/ 122 w 208"/>
              <a:gd name="T61" fmla="*/ 52 h 196"/>
              <a:gd name="T62" fmla="*/ 138 w 208"/>
              <a:gd name="T63" fmla="*/ 66 h 196"/>
              <a:gd name="T64" fmla="*/ 152 w 208"/>
              <a:gd name="T65" fmla="*/ 80 h 196"/>
              <a:gd name="T66" fmla="*/ 172 w 208"/>
              <a:gd name="T67" fmla="*/ 74 h 196"/>
              <a:gd name="T68" fmla="*/ 188 w 208"/>
              <a:gd name="T69" fmla="*/ 62 h 196"/>
              <a:gd name="T70" fmla="*/ 194 w 208"/>
              <a:gd name="T71" fmla="*/ 46 h 196"/>
              <a:gd name="T72" fmla="*/ 194 w 208"/>
              <a:gd name="T73" fmla="*/ 28 h 196"/>
              <a:gd name="T74" fmla="*/ 180 w 208"/>
              <a:gd name="T75" fmla="*/ 12 h 196"/>
              <a:gd name="T76" fmla="*/ 168 w 208"/>
              <a:gd name="T77" fmla="*/ 6 h 196"/>
              <a:gd name="T78" fmla="*/ 156 w 208"/>
              <a:gd name="T79" fmla="*/ 14 h 196"/>
              <a:gd name="T80" fmla="*/ 134 w 208"/>
              <a:gd name="T81" fmla="*/ 46 h 196"/>
              <a:gd name="T82" fmla="*/ 166 w 208"/>
              <a:gd name="T83" fmla="*/ 66 h 196"/>
              <a:gd name="T84" fmla="*/ 186 w 208"/>
              <a:gd name="T85" fmla="*/ 36 h 196"/>
              <a:gd name="T86" fmla="*/ 90 w 208"/>
              <a:gd name="T87" fmla="*/ 86 h 196"/>
              <a:gd name="T88" fmla="*/ 82 w 208"/>
              <a:gd name="T89" fmla="*/ 96 h 196"/>
              <a:gd name="T90" fmla="*/ 96 w 208"/>
              <a:gd name="T91" fmla="*/ 100 h 196"/>
              <a:gd name="T92" fmla="*/ 92 w 208"/>
              <a:gd name="T93" fmla="*/ 86 h 196"/>
              <a:gd name="T94" fmla="*/ 90 w 208"/>
              <a:gd name="T95" fmla="*/ 138 h 196"/>
              <a:gd name="T96" fmla="*/ 100 w 208"/>
              <a:gd name="T97" fmla="*/ 116 h 196"/>
              <a:gd name="T98" fmla="*/ 76 w 208"/>
              <a:gd name="T99" fmla="*/ 106 h 196"/>
              <a:gd name="T100" fmla="*/ 78 w 208"/>
              <a:gd name="T101" fmla="*/ 136 h 196"/>
              <a:gd name="T102" fmla="*/ 104 w 208"/>
              <a:gd name="T103" fmla="*/ 78 h 196"/>
              <a:gd name="T104" fmla="*/ 58 w 208"/>
              <a:gd name="T105" fmla="*/ 74 h 196"/>
              <a:gd name="T106" fmla="*/ 28 w 208"/>
              <a:gd name="T107" fmla="*/ 110 h 196"/>
              <a:gd name="T108" fmla="*/ 42 w 208"/>
              <a:gd name="T109" fmla="*/ 154 h 196"/>
              <a:gd name="T110" fmla="*/ 76 w 208"/>
              <a:gd name="T111" fmla="*/ 170 h 196"/>
              <a:gd name="T112" fmla="*/ 118 w 208"/>
              <a:gd name="T113" fmla="*/ 148 h 196"/>
              <a:gd name="T114" fmla="*/ 122 w 208"/>
              <a:gd name="T115" fmla="*/ 10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196">
                <a:moveTo>
                  <a:pt x="86" y="54"/>
                </a:moveTo>
                <a:lnTo>
                  <a:pt x="86" y="54"/>
                </a:lnTo>
                <a:lnTo>
                  <a:pt x="100" y="58"/>
                </a:lnTo>
                <a:lnTo>
                  <a:pt x="108" y="48"/>
                </a:lnTo>
                <a:lnTo>
                  <a:pt x="124" y="56"/>
                </a:lnTo>
                <a:lnTo>
                  <a:pt x="118" y="68"/>
                </a:lnTo>
                <a:lnTo>
                  <a:pt x="118" y="68"/>
                </a:lnTo>
                <a:lnTo>
                  <a:pt x="124" y="72"/>
                </a:lnTo>
                <a:lnTo>
                  <a:pt x="124" y="72"/>
                </a:lnTo>
                <a:lnTo>
                  <a:pt x="128" y="78"/>
                </a:lnTo>
                <a:lnTo>
                  <a:pt x="140" y="74"/>
                </a:lnTo>
                <a:lnTo>
                  <a:pt x="148" y="88"/>
                </a:lnTo>
                <a:lnTo>
                  <a:pt x="138" y="96"/>
                </a:lnTo>
                <a:lnTo>
                  <a:pt x="138" y="96"/>
                </a:lnTo>
                <a:lnTo>
                  <a:pt x="142" y="110"/>
                </a:lnTo>
                <a:lnTo>
                  <a:pt x="154" y="110"/>
                </a:lnTo>
                <a:lnTo>
                  <a:pt x="154" y="128"/>
                </a:lnTo>
                <a:lnTo>
                  <a:pt x="142" y="130"/>
                </a:lnTo>
                <a:lnTo>
                  <a:pt x="142" y="130"/>
                </a:lnTo>
                <a:lnTo>
                  <a:pt x="138" y="144"/>
                </a:lnTo>
                <a:lnTo>
                  <a:pt x="148" y="150"/>
                </a:lnTo>
                <a:lnTo>
                  <a:pt x="140" y="166"/>
                </a:lnTo>
                <a:lnTo>
                  <a:pt x="128" y="160"/>
                </a:lnTo>
                <a:lnTo>
                  <a:pt x="128" y="160"/>
                </a:lnTo>
                <a:lnTo>
                  <a:pt x="124" y="166"/>
                </a:lnTo>
                <a:lnTo>
                  <a:pt x="124" y="166"/>
                </a:lnTo>
                <a:lnTo>
                  <a:pt x="118" y="170"/>
                </a:lnTo>
                <a:lnTo>
                  <a:pt x="124" y="182"/>
                </a:lnTo>
                <a:lnTo>
                  <a:pt x="108" y="190"/>
                </a:lnTo>
                <a:lnTo>
                  <a:pt x="100" y="180"/>
                </a:lnTo>
                <a:lnTo>
                  <a:pt x="100" y="180"/>
                </a:lnTo>
                <a:lnTo>
                  <a:pt x="86" y="184"/>
                </a:lnTo>
                <a:lnTo>
                  <a:pt x="86" y="196"/>
                </a:lnTo>
                <a:lnTo>
                  <a:pt x="68" y="196"/>
                </a:lnTo>
                <a:lnTo>
                  <a:pt x="66" y="184"/>
                </a:lnTo>
                <a:lnTo>
                  <a:pt x="66" y="184"/>
                </a:lnTo>
                <a:lnTo>
                  <a:pt x="54" y="180"/>
                </a:lnTo>
                <a:lnTo>
                  <a:pt x="46" y="190"/>
                </a:lnTo>
                <a:lnTo>
                  <a:pt x="30" y="182"/>
                </a:lnTo>
                <a:lnTo>
                  <a:pt x="36" y="170"/>
                </a:lnTo>
                <a:lnTo>
                  <a:pt x="36" y="170"/>
                </a:lnTo>
                <a:lnTo>
                  <a:pt x="30" y="166"/>
                </a:lnTo>
                <a:lnTo>
                  <a:pt x="30" y="166"/>
                </a:lnTo>
                <a:lnTo>
                  <a:pt x="26" y="160"/>
                </a:lnTo>
                <a:lnTo>
                  <a:pt x="14" y="166"/>
                </a:lnTo>
                <a:lnTo>
                  <a:pt x="6" y="150"/>
                </a:lnTo>
                <a:lnTo>
                  <a:pt x="16" y="144"/>
                </a:lnTo>
                <a:lnTo>
                  <a:pt x="16" y="144"/>
                </a:lnTo>
                <a:lnTo>
                  <a:pt x="12" y="130"/>
                </a:lnTo>
                <a:lnTo>
                  <a:pt x="0" y="128"/>
                </a:lnTo>
                <a:lnTo>
                  <a:pt x="0" y="110"/>
                </a:lnTo>
                <a:lnTo>
                  <a:pt x="12" y="110"/>
                </a:lnTo>
                <a:lnTo>
                  <a:pt x="12" y="110"/>
                </a:lnTo>
                <a:lnTo>
                  <a:pt x="16" y="96"/>
                </a:lnTo>
                <a:lnTo>
                  <a:pt x="6" y="88"/>
                </a:lnTo>
                <a:lnTo>
                  <a:pt x="14" y="74"/>
                </a:lnTo>
                <a:lnTo>
                  <a:pt x="26" y="78"/>
                </a:lnTo>
                <a:lnTo>
                  <a:pt x="26" y="78"/>
                </a:lnTo>
                <a:lnTo>
                  <a:pt x="30" y="72"/>
                </a:lnTo>
                <a:lnTo>
                  <a:pt x="30" y="72"/>
                </a:lnTo>
                <a:lnTo>
                  <a:pt x="36" y="68"/>
                </a:lnTo>
                <a:lnTo>
                  <a:pt x="30" y="56"/>
                </a:lnTo>
                <a:lnTo>
                  <a:pt x="46" y="48"/>
                </a:lnTo>
                <a:lnTo>
                  <a:pt x="54" y="58"/>
                </a:lnTo>
                <a:lnTo>
                  <a:pt x="54" y="58"/>
                </a:lnTo>
                <a:lnTo>
                  <a:pt x="66" y="54"/>
                </a:lnTo>
                <a:lnTo>
                  <a:pt x="68" y="42"/>
                </a:lnTo>
                <a:lnTo>
                  <a:pt x="86" y="42"/>
                </a:lnTo>
                <a:lnTo>
                  <a:pt x="86" y="54"/>
                </a:lnTo>
                <a:lnTo>
                  <a:pt x="86" y="54"/>
                </a:lnTo>
                <a:close/>
                <a:moveTo>
                  <a:pt x="178" y="120"/>
                </a:moveTo>
                <a:lnTo>
                  <a:pt x="176" y="114"/>
                </a:lnTo>
                <a:lnTo>
                  <a:pt x="170" y="116"/>
                </a:lnTo>
                <a:lnTo>
                  <a:pt x="170" y="120"/>
                </a:lnTo>
                <a:lnTo>
                  <a:pt x="170" y="120"/>
                </a:lnTo>
                <a:lnTo>
                  <a:pt x="166" y="124"/>
                </a:lnTo>
                <a:lnTo>
                  <a:pt x="162" y="120"/>
                </a:lnTo>
                <a:lnTo>
                  <a:pt x="158" y="124"/>
                </a:lnTo>
                <a:lnTo>
                  <a:pt x="160" y="128"/>
                </a:lnTo>
                <a:lnTo>
                  <a:pt x="160" y="128"/>
                </a:lnTo>
                <a:lnTo>
                  <a:pt x="158" y="130"/>
                </a:lnTo>
                <a:lnTo>
                  <a:pt x="158" y="130"/>
                </a:lnTo>
                <a:lnTo>
                  <a:pt x="156" y="132"/>
                </a:lnTo>
                <a:lnTo>
                  <a:pt x="152" y="132"/>
                </a:lnTo>
                <a:lnTo>
                  <a:pt x="150" y="138"/>
                </a:lnTo>
                <a:lnTo>
                  <a:pt x="154" y="140"/>
                </a:lnTo>
                <a:lnTo>
                  <a:pt x="154" y="140"/>
                </a:lnTo>
                <a:lnTo>
                  <a:pt x="154" y="146"/>
                </a:lnTo>
                <a:lnTo>
                  <a:pt x="150" y="148"/>
                </a:lnTo>
                <a:lnTo>
                  <a:pt x="150" y="154"/>
                </a:lnTo>
                <a:lnTo>
                  <a:pt x="156" y="154"/>
                </a:lnTo>
                <a:lnTo>
                  <a:pt x="156" y="154"/>
                </a:lnTo>
                <a:lnTo>
                  <a:pt x="158" y="158"/>
                </a:lnTo>
                <a:lnTo>
                  <a:pt x="154" y="162"/>
                </a:lnTo>
                <a:lnTo>
                  <a:pt x="158" y="166"/>
                </a:lnTo>
                <a:lnTo>
                  <a:pt x="162" y="164"/>
                </a:lnTo>
                <a:lnTo>
                  <a:pt x="162" y="164"/>
                </a:lnTo>
                <a:lnTo>
                  <a:pt x="164" y="166"/>
                </a:lnTo>
                <a:lnTo>
                  <a:pt x="164" y="166"/>
                </a:lnTo>
                <a:lnTo>
                  <a:pt x="166" y="168"/>
                </a:lnTo>
                <a:lnTo>
                  <a:pt x="166" y="172"/>
                </a:lnTo>
                <a:lnTo>
                  <a:pt x="172" y="174"/>
                </a:lnTo>
                <a:lnTo>
                  <a:pt x="174" y="170"/>
                </a:lnTo>
                <a:lnTo>
                  <a:pt x="174" y="170"/>
                </a:lnTo>
                <a:lnTo>
                  <a:pt x="180" y="170"/>
                </a:lnTo>
                <a:lnTo>
                  <a:pt x="182" y="174"/>
                </a:lnTo>
                <a:lnTo>
                  <a:pt x="188" y="174"/>
                </a:lnTo>
                <a:lnTo>
                  <a:pt x="188" y="168"/>
                </a:lnTo>
                <a:lnTo>
                  <a:pt x="188" y="168"/>
                </a:lnTo>
                <a:lnTo>
                  <a:pt x="192" y="166"/>
                </a:lnTo>
                <a:lnTo>
                  <a:pt x="196" y="170"/>
                </a:lnTo>
                <a:lnTo>
                  <a:pt x="200" y="166"/>
                </a:lnTo>
                <a:lnTo>
                  <a:pt x="198" y="162"/>
                </a:lnTo>
                <a:lnTo>
                  <a:pt x="198" y="162"/>
                </a:lnTo>
                <a:lnTo>
                  <a:pt x="200" y="160"/>
                </a:lnTo>
                <a:lnTo>
                  <a:pt x="200" y="160"/>
                </a:lnTo>
                <a:lnTo>
                  <a:pt x="202" y="156"/>
                </a:lnTo>
                <a:lnTo>
                  <a:pt x="206" y="158"/>
                </a:lnTo>
                <a:lnTo>
                  <a:pt x="208" y="152"/>
                </a:lnTo>
                <a:lnTo>
                  <a:pt x="204" y="150"/>
                </a:lnTo>
                <a:lnTo>
                  <a:pt x="204" y="150"/>
                </a:lnTo>
                <a:lnTo>
                  <a:pt x="204" y="144"/>
                </a:lnTo>
                <a:lnTo>
                  <a:pt x="208" y="142"/>
                </a:lnTo>
                <a:lnTo>
                  <a:pt x="208" y="136"/>
                </a:lnTo>
                <a:lnTo>
                  <a:pt x="202" y="136"/>
                </a:lnTo>
                <a:lnTo>
                  <a:pt x="202" y="136"/>
                </a:lnTo>
                <a:lnTo>
                  <a:pt x="200" y="132"/>
                </a:lnTo>
                <a:lnTo>
                  <a:pt x="204" y="128"/>
                </a:lnTo>
                <a:lnTo>
                  <a:pt x="200" y="122"/>
                </a:lnTo>
                <a:lnTo>
                  <a:pt x="196" y="126"/>
                </a:lnTo>
                <a:lnTo>
                  <a:pt x="196" y="126"/>
                </a:lnTo>
                <a:lnTo>
                  <a:pt x="194" y="124"/>
                </a:lnTo>
                <a:lnTo>
                  <a:pt x="194" y="124"/>
                </a:lnTo>
                <a:lnTo>
                  <a:pt x="190" y="122"/>
                </a:lnTo>
                <a:lnTo>
                  <a:pt x="192" y="118"/>
                </a:lnTo>
                <a:lnTo>
                  <a:pt x="186" y="116"/>
                </a:lnTo>
                <a:lnTo>
                  <a:pt x="184" y="120"/>
                </a:lnTo>
                <a:lnTo>
                  <a:pt x="184" y="120"/>
                </a:lnTo>
                <a:lnTo>
                  <a:pt x="178" y="120"/>
                </a:lnTo>
                <a:lnTo>
                  <a:pt x="178" y="120"/>
                </a:lnTo>
                <a:close/>
                <a:moveTo>
                  <a:pt x="190" y="128"/>
                </a:moveTo>
                <a:lnTo>
                  <a:pt x="190" y="128"/>
                </a:lnTo>
                <a:lnTo>
                  <a:pt x="194" y="134"/>
                </a:lnTo>
                <a:lnTo>
                  <a:pt x="198" y="142"/>
                </a:lnTo>
                <a:lnTo>
                  <a:pt x="198" y="142"/>
                </a:lnTo>
                <a:lnTo>
                  <a:pt x="198" y="148"/>
                </a:lnTo>
                <a:lnTo>
                  <a:pt x="194" y="156"/>
                </a:lnTo>
                <a:lnTo>
                  <a:pt x="194" y="156"/>
                </a:lnTo>
                <a:lnTo>
                  <a:pt x="190" y="160"/>
                </a:lnTo>
                <a:lnTo>
                  <a:pt x="182" y="164"/>
                </a:lnTo>
                <a:lnTo>
                  <a:pt x="182" y="164"/>
                </a:lnTo>
                <a:lnTo>
                  <a:pt x="174" y="164"/>
                </a:lnTo>
                <a:lnTo>
                  <a:pt x="168" y="160"/>
                </a:lnTo>
                <a:lnTo>
                  <a:pt x="168" y="160"/>
                </a:lnTo>
                <a:lnTo>
                  <a:pt x="162" y="156"/>
                </a:lnTo>
                <a:lnTo>
                  <a:pt x="160" y="148"/>
                </a:lnTo>
                <a:lnTo>
                  <a:pt x="160" y="148"/>
                </a:lnTo>
                <a:lnTo>
                  <a:pt x="160" y="140"/>
                </a:lnTo>
                <a:lnTo>
                  <a:pt x="164" y="134"/>
                </a:lnTo>
                <a:lnTo>
                  <a:pt x="164" y="134"/>
                </a:lnTo>
                <a:lnTo>
                  <a:pt x="168" y="128"/>
                </a:lnTo>
                <a:lnTo>
                  <a:pt x="176" y="126"/>
                </a:lnTo>
                <a:lnTo>
                  <a:pt x="176" y="126"/>
                </a:lnTo>
                <a:lnTo>
                  <a:pt x="184" y="126"/>
                </a:lnTo>
                <a:lnTo>
                  <a:pt x="190" y="128"/>
                </a:lnTo>
                <a:lnTo>
                  <a:pt x="190" y="128"/>
                </a:lnTo>
                <a:close/>
                <a:moveTo>
                  <a:pt x="160" y="6"/>
                </a:moveTo>
                <a:lnTo>
                  <a:pt x="158" y="0"/>
                </a:lnTo>
                <a:lnTo>
                  <a:pt x="148" y="0"/>
                </a:lnTo>
                <a:lnTo>
                  <a:pt x="150" y="8"/>
                </a:lnTo>
                <a:lnTo>
                  <a:pt x="150" y="8"/>
                </a:lnTo>
                <a:lnTo>
                  <a:pt x="142" y="10"/>
                </a:lnTo>
                <a:lnTo>
                  <a:pt x="138" y="6"/>
                </a:lnTo>
                <a:lnTo>
                  <a:pt x="130" y="12"/>
                </a:lnTo>
                <a:lnTo>
                  <a:pt x="134" y="18"/>
                </a:lnTo>
                <a:lnTo>
                  <a:pt x="134" y="18"/>
                </a:lnTo>
                <a:lnTo>
                  <a:pt x="132" y="20"/>
                </a:lnTo>
                <a:lnTo>
                  <a:pt x="132" y="20"/>
                </a:lnTo>
                <a:lnTo>
                  <a:pt x="130" y="24"/>
                </a:lnTo>
                <a:lnTo>
                  <a:pt x="124" y="22"/>
                </a:lnTo>
                <a:lnTo>
                  <a:pt x="120" y="32"/>
                </a:lnTo>
                <a:lnTo>
                  <a:pt x="126" y="34"/>
                </a:lnTo>
                <a:lnTo>
                  <a:pt x="126" y="34"/>
                </a:lnTo>
                <a:lnTo>
                  <a:pt x="126" y="42"/>
                </a:lnTo>
                <a:lnTo>
                  <a:pt x="120" y="44"/>
                </a:lnTo>
                <a:lnTo>
                  <a:pt x="122" y="52"/>
                </a:lnTo>
                <a:lnTo>
                  <a:pt x="128" y="52"/>
                </a:lnTo>
                <a:lnTo>
                  <a:pt x="128" y="52"/>
                </a:lnTo>
                <a:lnTo>
                  <a:pt x="132" y="58"/>
                </a:lnTo>
                <a:lnTo>
                  <a:pt x="126" y="64"/>
                </a:lnTo>
                <a:lnTo>
                  <a:pt x="132" y="70"/>
                </a:lnTo>
                <a:lnTo>
                  <a:pt x="138" y="66"/>
                </a:lnTo>
                <a:lnTo>
                  <a:pt x="138" y="66"/>
                </a:lnTo>
                <a:lnTo>
                  <a:pt x="142" y="70"/>
                </a:lnTo>
                <a:lnTo>
                  <a:pt x="142" y="70"/>
                </a:lnTo>
                <a:lnTo>
                  <a:pt x="144" y="72"/>
                </a:lnTo>
                <a:lnTo>
                  <a:pt x="142" y="78"/>
                </a:lnTo>
                <a:lnTo>
                  <a:pt x="152" y="80"/>
                </a:lnTo>
                <a:lnTo>
                  <a:pt x="154" y="74"/>
                </a:lnTo>
                <a:lnTo>
                  <a:pt x="154" y="74"/>
                </a:lnTo>
                <a:lnTo>
                  <a:pt x="162" y="76"/>
                </a:lnTo>
                <a:lnTo>
                  <a:pt x="164" y="82"/>
                </a:lnTo>
                <a:lnTo>
                  <a:pt x="172" y="80"/>
                </a:lnTo>
                <a:lnTo>
                  <a:pt x="172" y="74"/>
                </a:lnTo>
                <a:lnTo>
                  <a:pt x="172" y="74"/>
                </a:lnTo>
                <a:lnTo>
                  <a:pt x="180" y="70"/>
                </a:lnTo>
                <a:lnTo>
                  <a:pt x="184" y="74"/>
                </a:lnTo>
                <a:lnTo>
                  <a:pt x="190" y="68"/>
                </a:lnTo>
                <a:lnTo>
                  <a:pt x="188" y="62"/>
                </a:lnTo>
                <a:lnTo>
                  <a:pt x="188" y="62"/>
                </a:lnTo>
                <a:lnTo>
                  <a:pt x="190" y="60"/>
                </a:lnTo>
                <a:lnTo>
                  <a:pt x="190" y="60"/>
                </a:lnTo>
                <a:lnTo>
                  <a:pt x="192" y="56"/>
                </a:lnTo>
                <a:lnTo>
                  <a:pt x="198" y="58"/>
                </a:lnTo>
                <a:lnTo>
                  <a:pt x="200" y="50"/>
                </a:lnTo>
                <a:lnTo>
                  <a:pt x="194" y="46"/>
                </a:lnTo>
                <a:lnTo>
                  <a:pt x="194" y="46"/>
                </a:lnTo>
                <a:lnTo>
                  <a:pt x="196" y="40"/>
                </a:lnTo>
                <a:lnTo>
                  <a:pt x="202" y="38"/>
                </a:lnTo>
                <a:lnTo>
                  <a:pt x="200" y="28"/>
                </a:lnTo>
                <a:lnTo>
                  <a:pt x="194" y="28"/>
                </a:lnTo>
                <a:lnTo>
                  <a:pt x="194" y="28"/>
                </a:lnTo>
                <a:lnTo>
                  <a:pt x="190" y="22"/>
                </a:lnTo>
                <a:lnTo>
                  <a:pt x="194" y="18"/>
                </a:lnTo>
                <a:lnTo>
                  <a:pt x="188" y="10"/>
                </a:lnTo>
                <a:lnTo>
                  <a:pt x="184" y="14"/>
                </a:lnTo>
                <a:lnTo>
                  <a:pt x="184" y="14"/>
                </a:lnTo>
                <a:lnTo>
                  <a:pt x="180" y="12"/>
                </a:lnTo>
                <a:lnTo>
                  <a:pt x="180" y="12"/>
                </a:lnTo>
                <a:lnTo>
                  <a:pt x="178" y="10"/>
                </a:lnTo>
                <a:lnTo>
                  <a:pt x="178" y="4"/>
                </a:lnTo>
                <a:lnTo>
                  <a:pt x="170" y="0"/>
                </a:lnTo>
                <a:lnTo>
                  <a:pt x="168" y="6"/>
                </a:lnTo>
                <a:lnTo>
                  <a:pt x="168" y="6"/>
                </a:lnTo>
                <a:lnTo>
                  <a:pt x="160" y="6"/>
                </a:lnTo>
                <a:lnTo>
                  <a:pt x="160" y="6"/>
                </a:lnTo>
                <a:close/>
                <a:moveTo>
                  <a:pt x="176" y="18"/>
                </a:moveTo>
                <a:lnTo>
                  <a:pt x="176" y="18"/>
                </a:lnTo>
                <a:lnTo>
                  <a:pt x="166" y="14"/>
                </a:lnTo>
                <a:lnTo>
                  <a:pt x="156" y="14"/>
                </a:lnTo>
                <a:lnTo>
                  <a:pt x="156" y="14"/>
                </a:lnTo>
                <a:lnTo>
                  <a:pt x="146" y="18"/>
                </a:lnTo>
                <a:lnTo>
                  <a:pt x="138" y="26"/>
                </a:lnTo>
                <a:lnTo>
                  <a:pt x="138" y="26"/>
                </a:lnTo>
                <a:lnTo>
                  <a:pt x="134" y="34"/>
                </a:lnTo>
                <a:lnTo>
                  <a:pt x="134" y="46"/>
                </a:lnTo>
                <a:lnTo>
                  <a:pt x="134" y="46"/>
                </a:lnTo>
                <a:lnTo>
                  <a:pt x="138" y="54"/>
                </a:lnTo>
                <a:lnTo>
                  <a:pt x="146" y="62"/>
                </a:lnTo>
                <a:lnTo>
                  <a:pt x="146" y="62"/>
                </a:lnTo>
                <a:lnTo>
                  <a:pt x="156" y="66"/>
                </a:lnTo>
                <a:lnTo>
                  <a:pt x="166" y="66"/>
                </a:lnTo>
                <a:lnTo>
                  <a:pt x="166" y="66"/>
                </a:lnTo>
                <a:lnTo>
                  <a:pt x="176" y="62"/>
                </a:lnTo>
                <a:lnTo>
                  <a:pt x="182" y="56"/>
                </a:lnTo>
                <a:lnTo>
                  <a:pt x="182" y="56"/>
                </a:lnTo>
                <a:lnTo>
                  <a:pt x="186" y="46"/>
                </a:lnTo>
                <a:lnTo>
                  <a:pt x="186" y="36"/>
                </a:lnTo>
                <a:lnTo>
                  <a:pt x="186" y="36"/>
                </a:lnTo>
                <a:lnTo>
                  <a:pt x="182" y="26"/>
                </a:lnTo>
                <a:lnTo>
                  <a:pt x="176" y="18"/>
                </a:lnTo>
                <a:lnTo>
                  <a:pt x="176" y="18"/>
                </a:lnTo>
                <a:close/>
                <a:moveTo>
                  <a:pt x="90" y="86"/>
                </a:moveTo>
                <a:lnTo>
                  <a:pt x="90" y="86"/>
                </a:lnTo>
                <a:lnTo>
                  <a:pt x="86" y="86"/>
                </a:lnTo>
                <a:lnTo>
                  <a:pt x="84" y="88"/>
                </a:lnTo>
                <a:lnTo>
                  <a:pt x="82" y="90"/>
                </a:lnTo>
                <a:lnTo>
                  <a:pt x="80" y="94"/>
                </a:lnTo>
                <a:lnTo>
                  <a:pt x="80" y="94"/>
                </a:lnTo>
                <a:lnTo>
                  <a:pt x="82" y="96"/>
                </a:lnTo>
                <a:lnTo>
                  <a:pt x="84" y="100"/>
                </a:lnTo>
                <a:lnTo>
                  <a:pt x="86" y="102"/>
                </a:lnTo>
                <a:lnTo>
                  <a:pt x="90" y="102"/>
                </a:lnTo>
                <a:lnTo>
                  <a:pt x="90" y="102"/>
                </a:lnTo>
                <a:lnTo>
                  <a:pt x="92" y="102"/>
                </a:lnTo>
                <a:lnTo>
                  <a:pt x="96" y="100"/>
                </a:lnTo>
                <a:lnTo>
                  <a:pt x="98" y="96"/>
                </a:lnTo>
                <a:lnTo>
                  <a:pt x="98" y="94"/>
                </a:lnTo>
                <a:lnTo>
                  <a:pt x="98" y="94"/>
                </a:lnTo>
                <a:lnTo>
                  <a:pt x="98" y="90"/>
                </a:lnTo>
                <a:lnTo>
                  <a:pt x="96" y="88"/>
                </a:lnTo>
                <a:lnTo>
                  <a:pt x="92" y="86"/>
                </a:lnTo>
                <a:lnTo>
                  <a:pt x="90" y="86"/>
                </a:lnTo>
                <a:lnTo>
                  <a:pt x="90" y="86"/>
                </a:lnTo>
                <a:close/>
                <a:moveTo>
                  <a:pt x="70" y="164"/>
                </a:moveTo>
                <a:lnTo>
                  <a:pt x="74" y="166"/>
                </a:lnTo>
                <a:lnTo>
                  <a:pt x="86" y="152"/>
                </a:lnTo>
                <a:lnTo>
                  <a:pt x="90" y="138"/>
                </a:lnTo>
                <a:lnTo>
                  <a:pt x="100" y="144"/>
                </a:lnTo>
                <a:lnTo>
                  <a:pt x="98" y="158"/>
                </a:lnTo>
                <a:lnTo>
                  <a:pt x="104" y="158"/>
                </a:lnTo>
                <a:lnTo>
                  <a:pt x="108" y="140"/>
                </a:lnTo>
                <a:lnTo>
                  <a:pt x="98" y="128"/>
                </a:lnTo>
                <a:lnTo>
                  <a:pt x="100" y="116"/>
                </a:lnTo>
                <a:lnTo>
                  <a:pt x="104" y="122"/>
                </a:lnTo>
                <a:lnTo>
                  <a:pt x="116" y="120"/>
                </a:lnTo>
                <a:lnTo>
                  <a:pt x="116" y="114"/>
                </a:lnTo>
                <a:lnTo>
                  <a:pt x="106" y="116"/>
                </a:lnTo>
                <a:lnTo>
                  <a:pt x="102" y="104"/>
                </a:lnTo>
                <a:lnTo>
                  <a:pt x="76" y="106"/>
                </a:lnTo>
                <a:lnTo>
                  <a:pt x="62" y="120"/>
                </a:lnTo>
                <a:lnTo>
                  <a:pt x="70" y="132"/>
                </a:lnTo>
                <a:lnTo>
                  <a:pt x="74" y="130"/>
                </a:lnTo>
                <a:lnTo>
                  <a:pt x="72" y="120"/>
                </a:lnTo>
                <a:lnTo>
                  <a:pt x="78" y="118"/>
                </a:lnTo>
                <a:lnTo>
                  <a:pt x="78" y="136"/>
                </a:lnTo>
                <a:lnTo>
                  <a:pt x="78" y="148"/>
                </a:lnTo>
                <a:lnTo>
                  <a:pt x="70" y="164"/>
                </a:lnTo>
                <a:lnTo>
                  <a:pt x="70" y="164"/>
                </a:lnTo>
                <a:close/>
                <a:moveTo>
                  <a:pt x="112" y="84"/>
                </a:moveTo>
                <a:lnTo>
                  <a:pt x="112" y="84"/>
                </a:lnTo>
                <a:lnTo>
                  <a:pt x="104" y="78"/>
                </a:lnTo>
                <a:lnTo>
                  <a:pt x="96" y="74"/>
                </a:lnTo>
                <a:lnTo>
                  <a:pt x="86" y="70"/>
                </a:lnTo>
                <a:lnTo>
                  <a:pt x="76" y="70"/>
                </a:lnTo>
                <a:lnTo>
                  <a:pt x="76" y="70"/>
                </a:lnTo>
                <a:lnTo>
                  <a:pt x="66" y="70"/>
                </a:lnTo>
                <a:lnTo>
                  <a:pt x="58" y="74"/>
                </a:lnTo>
                <a:lnTo>
                  <a:pt x="48" y="78"/>
                </a:lnTo>
                <a:lnTo>
                  <a:pt x="42" y="84"/>
                </a:lnTo>
                <a:lnTo>
                  <a:pt x="42" y="84"/>
                </a:lnTo>
                <a:lnTo>
                  <a:pt x="36" y="92"/>
                </a:lnTo>
                <a:lnTo>
                  <a:pt x="30" y="100"/>
                </a:lnTo>
                <a:lnTo>
                  <a:pt x="28" y="110"/>
                </a:lnTo>
                <a:lnTo>
                  <a:pt x="28" y="120"/>
                </a:lnTo>
                <a:lnTo>
                  <a:pt x="28" y="120"/>
                </a:lnTo>
                <a:lnTo>
                  <a:pt x="28" y="130"/>
                </a:lnTo>
                <a:lnTo>
                  <a:pt x="30" y="138"/>
                </a:lnTo>
                <a:lnTo>
                  <a:pt x="36" y="148"/>
                </a:lnTo>
                <a:lnTo>
                  <a:pt x="42" y="154"/>
                </a:lnTo>
                <a:lnTo>
                  <a:pt x="42" y="154"/>
                </a:lnTo>
                <a:lnTo>
                  <a:pt x="48" y="160"/>
                </a:lnTo>
                <a:lnTo>
                  <a:pt x="58" y="166"/>
                </a:lnTo>
                <a:lnTo>
                  <a:pt x="66" y="168"/>
                </a:lnTo>
                <a:lnTo>
                  <a:pt x="76" y="170"/>
                </a:lnTo>
                <a:lnTo>
                  <a:pt x="76" y="170"/>
                </a:lnTo>
                <a:lnTo>
                  <a:pt x="86" y="168"/>
                </a:lnTo>
                <a:lnTo>
                  <a:pt x="96" y="166"/>
                </a:lnTo>
                <a:lnTo>
                  <a:pt x="104" y="160"/>
                </a:lnTo>
                <a:lnTo>
                  <a:pt x="112" y="154"/>
                </a:lnTo>
                <a:lnTo>
                  <a:pt x="112" y="154"/>
                </a:lnTo>
                <a:lnTo>
                  <a:pt x="118" y="148"/>
                </a:lnTo>
                <a:lnTo>
                  <a:pt x="122" y="138"/>
                </a:lnTo>
                <a:lnTo>
                  <a:pt x="126" y="130"/>
                </a:lnTo>
                <a:lnTo>
                  <a:pt x="126" y="120"/>
                </a:lnTo>
                <a:lnTo>
                  <a:pt x="126" y="120"/>
                </a:lnTo>
                <a:lnTo>
                  <a:pt x="126" y="110"/>
                </a:lnTo>
                <a:lnTo>
                  <a:pt x="122" y="100"/>
                </a:lnTo>
                <a:lnTo>
                  <a:pt x="118" y="92"/>
                </a:lnTo>
                <a:lnTo>
                  <a:pt x="112" y="84"/>
                </a:lnTo>
                <a:lnTo>
                  <a:pt x="112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311390" y="1125220"/>
            <a:ext cx="540000" cy="540000"/>
            <a:chOff x="15802" y="1645"/>
            <a:chExt cx="1186" cy="1186"/>
          </a:xfrm>
        </p:grpSpPr>
        <p:sp>
          <p:nvSpPr>
            <p:cNvPr id="961" name="Freeform 87"/>
            <p:cNvSpPr/>
            <p:nvPr/>
          </p:nvSpPr>
          <p:spPr bwMode="auto">
            <a:xfrm>
              <a:off x="16149" y="2322"/>
              <a:ext cx="222" cy="162"/>
            </a:xfrm>
            <a:custGeom>
              <a:avLst/>
              <a:gdLst>
                <a:gd name="T0" fmla="*/ 28 w 37"/>
                <a:gd name="T1" fmla="*/ 2 h 27"/>
                <a:gd name="T2" fmla="*/ 26 w 37"/>
                <a:gd name="T3" fmla="*/ 1 h 27"/>
                <a:gd name="T4" fmla="*/ 19 w 37"/>
                <a:gd name="T5" fmla="*/ 0 h 27"/>
                <a:gd name="T6" fmla="*/ 19 w 37"/>
                <a:gd name="T7" fmla="*/ 0 h 27"/>
                <a:gd name="T8" fmla="*/ 0 w 37"/>
                <a:gd name="T9" fmla="*/ 13 h 27"/>
                <a:gd name="T10" fmla="*/ 17 w 37"/>
                <a:gd name="T11" fmla="*/ 27 h 27"/>
                <a:gd name="T12" fmla="*/ 37 w 37"/>
                <a:gd name="T13" fmla="*/ 14 h 27"/>
                <a:gd name="T14" fmla="*/ 36 w 37"/>
                <a:gd name="T15" fmla="*/ 11 h 27"/>
                <a:gd name="T16" fmla="*/ 28 w 37"/>
                <a:gd name="T17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27">
                  <a:moveTo>
                    <a:pt x="28" y="2"/>
                  </a:moveTo>
                  <a:cubicBezTo>
                    <a:pt x="27" y="2"/>
                    <a:pt x="26" y="2"/>
                    <a:pt x="26" y="1"/>
                  </a:cubicBezTo>
                  <a:cubicBezTo>
                    <a:pt x="24" y="0"/>
                    <a:pt x="22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6"/>
                    <a:pt x="0" y="13"/>
                  </a:cubicBezTo>
                  <a:cubicBezTo>
                    <a:pt x="0" y="21"/>
                    <a:pt x="8" y="27"/>
                    <a:pt x="17" y="27"/>
                  </a:cubicBezTo>
                  <a:cubicBezTo>
                    <a:pt x="30" y="27"/>
                    <a:pt x="37" y="22"/>
                    <a:pt x="37" y="14"/>
                  </a:cubicBezTo>
                  <a:cubicBezTo>
                    <a:pt x="37" y="13"/>
                    <a:pt x="36" y="12"/>
                    <a:pt x="36" y="11"/>
                  </a:cubicBezTo>
                  <a:cubicBezTo>
                    <a:pt x="35" y="8"/>
                    <a:pt x="32" y="6"/>
                    <a:pt x="28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2" name="Freeform 88"/>
            <p:cNvSpPr/>
            <p:nvPr/>
          </p:nvSpPr>
          <p:spPr bwMode="auto">
            <a:xfrm>
              <a:off x="16187" y="1992"/>
              <a:ext cx="142" cy="185"/>
            </a:xfrm>
            <a:custGeom>
              <a:avLst/>
              <a:gdLst>
                <a:gd name="T0" fmla="*/ 15 w 24"/>
                <a:gd name="T1" fmla="*/ 31 h 31"/>
                <a:gd name="T2" fmla="*/ 15 w 24"/>
                <a:gd name="T3" fmla="*/ 31 h 31"/>
                <a:gd name="T4" fmla="*/ 21 w 24"/>
                <a:gd name="T5" fmla="*/ 28 h 31"/>
                <a:gd name="T6" fmla="*/ 23 w 24"/>
                <a:gd name="T7" fmla="*/ 16 h 31"/>
                <a:gd name="T8" fmla="*/ 10 w 24"/>
                <a:gd name="T9" fmla="*/ 0 h 31"/>
                <a:gd name="T10" fmla="*/ 9 w 24"/>
                <a:gd name="T11" fmla="*/ 0 h 31"/>
                <a:gd name="T12" fmla="*/ 3 w 24"/>
                <a:gd name="T13" fmla="*/ 3 h 31"/>
                <a:gd name="T14" fmla="*/ 1 w 24"/>
                <a:gd name="T15" fmla="*/ 15 h 31"/>
                <a:gd name="T16" fmla="*/ 14 w 24"/>
                <a:gd name="T17" fmla="*/ 31 h 31"/>
                <a:gd name="T18" fmla="*/ 15 w 24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31">
                  <a:moveTo>
                    <a:pt x="15" y="31"/>
                  </a:moveTo>
                  <a:cubicBezTo>
                    <a:pt x="15" y="31"/>
                    <a:pt x="15" y="31"/>
                    <a:pt x="15" y="31"/>
                  </a:cubicBezTo>
                  <a:cubicBezTo>
                    <a:pt x="17" y="31"/>
                    <a:pt x="19" y="30"/>
                    <a:pt x="21" y="28"/>
                  </a:cubicBezTo>
                  <a:cubicBezTo>
                    <a:pt x="23" y="26"/>
                    <a:pt x="24" y="21"/>
                    <a:pt x="23" y="16"/>
                  </a:cubicBezTo>
                  <a:cubicBezTo>
                    <a:pt x="22" y="7"/>
                    <a:pt x="16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5" y="1"/>
                    <a:pt x="3" y="3"/>
                  </a:cubicBezTo>
                  <a:cubicBezTo>
                    <a:pt x="1" y="5"/>
                    <a:pt x="0" y="10"/>
                    <a:pt x="1" y="15"/>
                  </a:cubicBezTo>
                  <a:cubicBezTo>
                    <a:pt x="2" y="23"/>
                    <a:pt x="8" y="31"/>
                    <a:pt x="14" y="31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3" name="Freeform 89"/>
            <p:cNvSpPr>
              <a:spLocks noEditPoints="1"/>
            </p:cNvSpPr>
            <p:nvPr/>
          </p:nvSpPr>
          <p:spPr bwMode="auto">
            <a:xfrm>
              <a:off x="15802" y="1645"/>
              <a:ext cx="1187" cy="1187"/>
            </a:xfrm>
            <a:custGeom>
              <a:avLst/>
              <a:gdLst>
                <a:gd name="T0" fmla="*/ 99 w 198"/>
                <a:gd name="T1" fmla="*/ 0 h 198"/>
                <a:gd name="T2" fmla="*/ 0 w 198"/>
                <a:gd name="T3" fmla="*/ 99 h 198"/>
                <a:gd name="T4" fmla="*/ 99 w 198"/>
                <a:gd name="T5" fmla="*/ 198 h 198"/>
                <a:gd name="T6" fmla="*/ 198 w 198"/>
                <a:gd name="T7" fmla="*/ 99 h 198"/>
                <a:gd name="T8" fmla="*/ 99 w 198"/>
                <a:gd name="T9" fmla="*/ 0 h 198"/>
                <a:gd name="T10" fmla="*/ 88 w 198"/>
                <a:gd name="T11" fmla="*/ 147 h 198"/>
                <a:gd name="T12" fmla="*/ 75 w 198"/>
                <a:gd name="T13" fmla="*/ 149 h 198"/>
                <a:gd name="T14" fmla="*/ 62 w 198"/>
                <a:gd name="T15" fmla="*/ 147 h 198"/>
                <a:gd name="T16" fmla="*/ 45 w 198"/>
                <a:gd name="T17" fmla="*/ 136 h 198"/>
                <a:gd name="T18" fmla="*/ 43 w 198"/>
                <a:gd name="T19" fmla="*/ 129 h 198"/>
                <a:gd name="T20" fmla="*/ 45 w 198"/>
                <a:gd name="T21" fmla="*/ 122 h 198"/>
                <a:gd name="T22" fmla="*/ 74 w 198"/>
                <a:gd name="T23" fmla="*/ 106 h 198"/>
                <a:gd name="T24" fmla="*/ 75 w 198"/>
                <a:gd name="T25" fmla="*/ 106 h 198"/>
                <a:gd name="T26" fmla="*/ 73 w 198"/>
                <a:gd name="T27" fmla="*/ 100 h 198"/>
                <a:gd name="T28" fmla="*/ 73 w 198"/>
                <a:gd name="T29" fmla="*/ 97 h 198"/>
                <a:gd name="T30" fmla="*/ 49 w 198"/>
                <a:gd name="T31" fmla="*/ 73 h 198"/>
                <a:gd name="T32" fmla="*/ 68 w 198"/>
                <a:gd name="T33" fmla="*/ 51 h 198"/>
                <a:gd name="T34" fmla="*/ 77 w 198"/>
                <a:gd name="T35" fmla="*/ 49 h 198"/>
                <a:gd name="T36" fmla="*/ 107 w 198"/>
                <a:gd name="T37" fmla="*/ 49 h 198"/>
                <a:gd name="T38" fmla="*/ 109 w 198"/>
                <a:gd name="T39" fmla="*/ 51 h 198"/>
                <a:gd name="T40" fmla="*/ 108 w 198"/>
                <a:gd name="T41" fmla="*/ 53 h 198"/>
                <a:gd name="T42" fmla="*/ 102 w 198"/>
                <a:gd name="T43" fmla="*/ 58 h 198"/>
                <a:gd name="T44" fmla="*/ 100 w 198"/>
                <a:gd name="T45" fmla="*/ 58 h 198"/>
                <a:gd name="T46" fmla="*/ 98 w 198"/>
                <a:gd name="T47" fmla="*/ 58 h 198"/>
                <a:gd name="T48" fmla="*/ 103 w 198"/>
                <a:gd name="T49" fmla="*/ 73 h 198"/>
                <a:gd name="T50" fmla="*/ 94 w 198"/>
                <a:gd name="T51" fmla="*/ 90 h 198"/>
                <a:gd name="T52" fmla="*/ 89 w 198"/>
                <a:gd name="T53" fmla="*/ 97 h 198"/>
                <a:gd name="T54" fmla="*/ 96 w 198"/>
                <a:gd name="T55" fmla="*/ 104 h 198"/>
                <a:gd name="T56" fmla="*/ 107 w 198"/>
                <a:gd name="T57" fmla="*/ 125 h 198"/>
                <a:gd name="T58" fmla="*/ 88 w 198"/>
                <a:gd name="T59" fmla="*/ 147 h 198"/>
                <a:gd name="T60" fmla="*/ 154 w 198"/>
                <a:gd name="T61" fmla="*/ 97 h 198"/>
                <a:gd name="T62" fmla="*/ 152 w 198"/>
                <a:gd name="T63" fmla="*/ 99 h 198"/>
                <a:gd name="T64" fmla="*/ 135 w 198"/>
                <a:gd name="T65" fmla="*/ 99 h 198"/>
                <a:gd name="T66" fmla="*/ 135 w 198"/>
                <a:gd name="T67" fmla="*/ 116 h 198"/>
                <a:gd name="T68" fmla="*/ 133 w 198"/>
                <a:gd name="T69" fmla="*/ 118 h 198"/>
                <a:gd name="T70" fmla="*/ 128 w 198"/>
                <a:gd name="T71" fmla="*/ 118 h 198"/>
                <a:gd name="T72" fmla="*/ 126 w 198"/>
                <a:gd name="T73" fmla="*/ 116 h 198"/>
                <a:gd name="T74" fmla="*/ 126 w 198"/>
                <a:gd name="T75" fmla="*/ 99 h 198"/>
                <a:gd name="T76" fmla="*/ 109 w 198"/>
                <a:gd name="T77" fmla="*/ 99 h 198"/>
                <a:gd name="T78" fmla="*/ 107 w 198"/>
                <a:gd name="T79" fmla="*/ 97 h 198"/>
                <a:gd name="T80" fmla="*/ 107 w 198"/>
                <a:gd name="T81" fmla="*/ 92 h 198"/>
                <a:gd name="T82" fmla="*/ 109 w 198"/>
                <a:gd name="T83" fmla="*/ 90 h 198"/>
                <a:gd name="T84" fmla="*/ 126 w 198"/>
                <a:gd name="T85" fmla="*/ 90 h 198"/>
                <a:gd name="T86" fmla="*/ 126 w 198"/>
                <a:gd name="T87" fmla="*/ 73 h 198"/>
                <a:gd name="T88" fmla="*/ 128 w 198"/>
                <a:gd name="T89" fmla="*/ 71 h 198"/>
                <a:gd name="T90" fmla="*/ 133 w 198"/>
                <a:gd name="T91" fmla="*/ 71 h 198"/>
                <a:gd name="T92" fmla="*/ 135 w 198"/>
                <a:gd name="T93" fmla="*/ 73 h 198"/>
                <a:gd name="T94" fmla="*/ 135 w 198"/>
                <a:gd name="T95" fmla="*/ 90 h 198"/>
                <a:gd name="T96" fmla="*/ 152 w 198"/>
                <a:gd name="T97" fmla="*/ 90 h 198"/>
                <a:gd name="T98" fmla="*/ 154 w 198"/>
                <a:gd name="T99" fmla="*/ 92 h 198"/>
                <a:gd name="T100" fmla="*/ 154 w 198"/>
                <a:gd name="T101" fmla="*/ 9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8" h="198">
                  <a:moveTo>
                    <a:pt x="99" y="0"/>
                  </a:moveTo>
                  <a:cubicBezTo>
                    <a:pt x="44" y="0"/>
                    <a:pt x="0" y="44"/>
                    <a:pt x="0" y="99"/>
                  </a:cubicBezTo>
                  <a:cubicBezTo>
                    <a:pt x="0" y="154"/>
                    <a:pt x="44" y="198"/>
                    <a:pt x="99" y="198"/>
                  </a:cubicBezTo>
                  <a:cubicBezTo>
                    <a:pt x="154" y="198"/>
                    <a:pt x="198" y="154"/>
                    <a:pt x="198" y="99"/>
                  </a:cubicBezTo>
                  <a:cubicBezTo>
                    <a:pt x="198" y="44"/>
                    <a:pt x="154" y="0"/>
                    <a:pt x="99" y="0"/>
                  </a:cubicBezTo>
                  <a:close/>
                  <a:moveTo>
                    <a:pt x="88" y="147"/>
                  </a:moveTo>
                  <a:cubicBezTo>
                    <a:pt x="84" y="148"/>
                    <a:pt x="80" y="149"/>
                    <a:pt x="75" y="149"/>
                  </a:cubicBezTo>
                  <a:cubicBezTo>
                    <a:pt x="71" y="149"/>
                    <a:pt x="66" y="148"/>
                    <a:pt x="62" y="147"/>
                  </a:cubicBezTo>
                  <a:cubicBezTo>
                    <a:pt x="54" y="145"/>
                    <a:pt x="48" y="141"/>
                    <a:pt x="45" y="136"/>
                  </a:cubicBezTo>
                  <a:cubicBezTo>
                    <a:pt x="44" y="134"/>
                    <a:pt x="43" y="132"/>
                    <a:pt x="43" y="129"/>
                  </a:cubicBezTo>
                  <a:cubicBezTo>
                    <a:pt x="43" y="127"/>
                    <a:pt x="44" y="124"/>
                    <a:pt x="45" y="122"/>
                  </a:cubicBezTo>
                  <a:cubicBezTo>
                    <a:pt x="49" y="112"/>
                    <a:pt x="61" y="106"/>
                    <a:pt x="74" y="106"/>
                  </a:cubicBezTo>
                  <a:cubicBezTo>
                    <a:pt x="74" y="106"/>
                    <a:pt x="75" y="106"/>
                    <a:pt x="75" y="106"/>
                  </a:cubicBezTo>
                  <a:cubicBezTo>
                    <a:pt x="74" y="104"/>
                    <a:pt x="73" y="102"/>
                    <a:pt x="73" y="100"/>
                  </a:cubicBezTo>
                  <a:cubicBezTo>
                    <a:pt x="73" y="99"/>
                    <a:pt x="73" y="98"/>
                    <a:pt x="73" y="97"/>
                  </a:cubicBezTo>
                  <a:cubicBezTo>
                    <a:pt x="60" y="96"/>
                    <a:pt x="49" y="86"/>
                    <a:pt x="49" y="73"/>
                  </a:cubicBezTo>
                  <a:cubicBezTo>
                    <a:pt x="49" y="64"/>
                    <a:pt x="57" y="54"/>
                    <a:pt x="68" y="51"/>
                  </a:cubicBezTo>
                  <a:cubicBezTo>
                    <a:pt x="71" y="50"/>
                    <a:pt x="74" y="49"/>
                    <a:pt x="77" y="49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8" y="49"/>
                    <a:pt x="109" y="50"/>
                    <a:pt x="109" y="51"/>
                  </a:cubicBezTo>
                  <a:cubicBezTo>
                    <a:pt x="109" y="52"/>
                    <a:pt x="109" y="53"/>
                    <a:pt x="108" y="53"/>
                  </a:cubicBezTo>
                  <a:cubicBezTo>
                    <a:pt x="102" y="58"/>
                    <a:pt x="102" y="58"/>
                    <a:pt x="102" y="58"/>
                  </a:cubicBezTo>
                  <a:cubicBezTo>
                    <a:pt x="101" y="58"/>
                    <a:pt x="101" y="58"/>
                    <a:pt x="100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01" y="62"/>
                    <a:pt x="103" y="67"/>
                    <a:pt x="103" y="73"/>
                  </a:cubicBezTo>
                  <a:cubicBezTo>
                    <a:pt x="103" y="80"/>
                    <a:pt x="99" y="86"/>
                    <a:pt x="94" y="90"/>
                  </a:cubicBezTo>
                  <a:cubicBezTo>
                    <a:pt x="89" y="94"/>
                    <a:pt x="89" y="95"/>
                    <a:pt x="89" y="97"/>
                  </a:cubicBezTo>
                  <a:cubicBezTo>
                    <a:pt x="89" y="98"/>
                    <a:pt x="92" y="102"/>
                    <a:pt x="96" y="104"/>
                  </a:cubicBezTo>
                  <a:cubicBezTo>
                    <a:pt x="104" y="110"/>
                    <a:pt x="107" y="116"/>
                    <a:pt x="107" y="125"/>
                  </a:cubicBezTo>
                  <a:cubicBezTo>
                    <a:pt x="107" y="135"/>
                    <a:pt x="99" y="144"/>
                    <a:pt x="88" y="147"/>
                  </a:cubicBezTo>
                  <a:close/>
                  <a:moveTo>
                    <a:pt x="154" y="97"/>
                  </a:moveTo>
                  <a:cubicBezTo>
                    <a:pt x="154" y="98"/>
                    <a:pt x="153" y="99"/>
                    <a:pt x="152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5" y="117"/>
                    <a:pt x="134" y="118"/>
                    <a:pt x="133" y="118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7" y="118"/>
                    <a:pt x="126" y="117"/>
                    <a:pt x="126" y="116"/>
                  </a:cubicBezTo>
                  <a:cubicBezTo>
                    <a:pt x="126" y="99"/>
                    <a:pt x="126" y="99"/>
                    <a:pt x="126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108" y="99"/>
                    <a:pt x="107" y="98"/>
                    <a:pt x="107" y="97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7" y="91"/>
                    <a:pt x="108" y="90"/>
                    <a:pt x="109" y="90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126" y="73"/>
                    <a:pt x="126" y="73"/>
                    <a:pt x="126" y="73"/>
                  </a:cubicBezTo>
                  <a:cubicBezTo>
                    <a:pt x="126" y="72"/>
                    <a:pt x="127" y="71"/>
                    <a:pt x="128" y="71"/>
                  </a:cubicBezTo>
                  <a:cubicBezTo>
                    <a:pt x="133" y="71"/>
                    <a:pt x="133" y="71"/>
                    <a:pt x="133" y="71"/>
                  </a:cubicBezTo>
                  <a:cubicBezTo>
                    <a:pt x="134" y="71"/>
                    <a:pt x="135" y="72"/>
                    <a:pt x="135" y="73"/>
                  </a:cubicBezTo>
                  <a:cubicBezTo>
                    <a:pt x="135" y="90"/>
                    <a:pt x="135" y="90"/>
                    <a:pt x="135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3" y="90"/>
                    <a:pt x="154" y="91"/>
                    <a:pt x="154" y="92"/>
                  </a:cubicBezTo>
                  <a:lnTo>
                    <a:pt x="154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78" name="文本框 977"/>
          <p:cNvSpPr txBox="1"/>
          <p:nvPr/>
        </p:nvSpPr>
        <p:spPr>
          <a:xfrm>
            <a:off x="3521075" y="2513330"/>
            <a:ext cx="2541905" cy="3230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组装关键装置</a:t>
            </a:r>
            <a:endParaRPr lang="zh-CN" altLang="en-US" sz="20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装置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提升机构</a:t>
            </a: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调试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安装马达；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编程调试；</a:t>
            </a:r>
          </a:p>
          <a:p>
            <a:pPr fontAlgn="auto">
              <a:lnSpc>
                <a:spcPct val="150000"/>
              </a:lnSpc>
            </a:pP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79" name="文本框 978"/>
          <p:cNvSpPr txBox="1"/>
          <p:nvPr/>
        </p:nvSpPr>
        <p:spPr>
          <a:xfrm>
            <a:off x="6282055" y="2514600"/>
            <a:ext cx="2653030" cy="3646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搭建调试</a:t>
            </a:r>
            <a:endParaRPr lang="zh-CN" altLang="en-US" sz="28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尽可能的挑战搭建高度；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整体重量230g;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拉力恒定承载测试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自动控制运行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拉力保持在2kg(±10%)；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保持5秒；</a:t>
            </a:r>
            <a:endParaRPr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Freeform 47"/>
          <p:cNvSpPr>
            <a:spLocks noEditPoints="1"/>
          </p:cNvSpPr>
          <p:nvPr/>
        </p:nvSpPr>
        <p:spPr bwMode="auto">
          <a:xfrm>
            <a:off x="1005840" y="949325"/>
            <a:ext cx="1620000" cy="1440180"/>
          </a:xfrm>
          <a:custGeom>
            <a:avLst/>
            <a:gdLst>
              <a:gd name="T0" fmla="*/ 1020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20 w 1149"/>
              <a:gd name="T9" fmla="*/ 618 h 1030"/>
              <a:gd name="T10" fmla="*/ 1149 w 1149"/>
              <a:gd name="T11" fmla="*/ 515 h 1030"/>
              <a:gd name="T12" fmla="*/ 1020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20" y="412"/>
                </a:moveTo>
                <a:cubicBezTo>
                  <a:pt x="972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2" y="853"/>
                  <a:pt x="1020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20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rgbClr val="F6AC40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77776" y="1778978"/>
            <a:ext cx="944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要求一</a:t>
            </a:r>
            <a:endParaRPr lang="zh-CN" altLang="en-US" sz="3200" dirty="0"/>
          </a:p>
        </p:txBody>
      </p:sp>
      <p:sp>
        <p:nvSpPr>
          <p:cNvPr id="12" name="Freeform 139"/>
          <p:cNvSpPr>
            <a:spLocks noEditPoints="1"/>
          </p:cNvSpPr>
          <p:nvPr/>
        </p:nvSpPr>
        <p:spPr bwMode="auto">
          <a:xfrm>
            <a:off x="1473200" y="1141730"/>
            <a:ext cx="540000" cy="540000"/>
          </a:xfrm>
          <a:custGeom>
            <a:avLst/>
            <a:gdLst>
              <a:gd name="T0" fmla="*/ 126 w 188"/>
              <a:gd name="T1" fmla="*/ 32 h 168"/>
              <a:gd name="T2" fmla="*/ 126 w 188"/>
              <a:gd name="T3" fmla="*/ 0 h 168"/>
              <a:gd name="T4" fmla="*/ 170 w 188"/>
              <a:gd name="T5" fmla="*/ 78 h 168"/>
              <a:gd name="T6" fmla="*/ 166 w 188"/>
              <a:gd name="T7" fmla="*/ 124 h 168"/>
              <a:gd name="T8" fmla="*/ 170 w 188"/>
              <a:gd name="T9" fmla="*/ 130 h 168"/>
              <a:gd name="T10" fmla="*/ 180 w 188"/>
              <a:gd name="T11" fmla="*/ 148 h 168"/>
              <a:gd name="T12" fmla="*/ 188 w 188"/>
              <a:gd name="T13" fmla="*/ 168 h 168"/>
              <a:gd name="T14" fmla="*/ 0 w 188"/>
              <a:gd name="T15" fmla="*/ 148 h 168"/>
              <a:gd name="T16" fmla="*/ 2 w 188"/>
              <a:gd name="T17" fmla="*/ 130 h 168"/>
              <a:gd name="T18" fmla="*/ 16 w 188"/>
              <a:gd name="T19" fmla="*/ 104 h 168"/>
              <a:gd name="T20" fmla="*/ 12 w 188"/>
              <a:gd name="T21" fmla="*/ 102 h 168"/>
              <a:gd name="T22" fmla="*/ 8 w 188"/>
              <a:gd name="T23" fmla="*/ 90 h 168"/>
              <a:gd name="T24" fmla="*/ 12 w 188"/>
              <a:gd name="T25" fmla="*/ 80 h 168"/>
              <a:gd name="T26" fmla="*/ 14 w 188"/>
              <a:gd name="T27" fmla="*/ 78 h 168"/>
              <a:gd name="T28" fmla="*/ 36 w 188"/>
              <a:gd name="T29" fmla="*/ 130 h 168"/>
              <a:gd name="T30" fmla="*/ 66 w 188"/>
              <a:gd name="T31" fmla="*/ 148 h 168"/>
              <a:gd name="T32" fmla="*/ 74 w 188"/>
              <a:gd name="T33" fmla="*/ 84 h 168"/>
              <a:gd name="T34" fmla="*/ 24 w 188"/>
              <a:gd name="T35" fmla="*/ 104 h 168"/>
              <a:gd name="T36" fmla="*/ 24 w 188"/>
              <a:gd name="T37" fmla="*/ 130 h 168"/>
              <a:gd name="T38" fmla="*/ 160 w 188"/>
              <a:gd name="T39" fmla="*/ 84 h 168"/>
              <a:gd name="T40" fmla="*/ 138 w 188"/>
              <a:gd name="T41" fmla="*/ 58 h 168"/>
              <a:gd name="T42" fmla="*/ 110 w 188"/>
              <a:gd name="T43" fmla="*/ 72 h 168"/>
              <a:gd name="T44" fmla="*/ 114 w 188"/>
              <a:gd name="T45" fmla="*/ 78 h 168"/>
              <a:gd name="T46" fmla="*/ 124 w 188"/>
              <a:gd name="T47" fmla="*/ 148 h 168"/>
              <a:gd name="T48" fmla="*/ 146 w 188"/>
              <a:gd name="T49" fmla="*/ 130 h 168"/>
              <a:gd name="T50" fmla="*/ 154 w 188"/>
              <a:gd name="T51" fmla="*/ 124 h 168"/>
              <a:gd name="T52" fmla="*/ 160 w 188"/>
              <a:gd name="T53" fmla="*/ 84 h 168"/>
              <a:gd name="T54" fmla="*/ 106 w 188"/>
              <a:gd name="T55" fmla="*/ 86 h 168"/>
              <a:gd name="T56" fmla="*/ 106 w 188"/>
              <a:gd name="T57" fmla="*/ 98 h 168"/>
              <a:gd name="T58" fmla="*/ 106 w 188"/>
              <a:gd name="T59" fmla="*/ 86 h 168"/>
              <a:gd name="T60" fmla="*/ 90 w 188"/>
              <a:gd name="T61" fmla="*/ 124 h 168"/>
              <a:gd name="T62" fmla="*/ 108 w 188"/>
              <a:gd name="T63" fmla="*/ 110 h 168"/>
              <a:gd name="T64" fmla="*/ 112 w 188"/>
              <a:gd name="T65" fmla="*/ 134 h 168"/>
              <a:gd name="T66" fmla="*/ 76 w 188"/>
              <a:gd name="T67" fmla="*/ 144 h 168"/>
              <a:gd name="T68" fmla="*/ 112 w 188"/>
              <a:gd name="T69" fmla="*/ 134 h 168"/>
              <a:gd name="T70" fmla="*/ 80 w 188"/>
              <a:gd name="T71" fmla="*/ 120 h 168"/>
              <a:gd name="T72" fmla="*/ 80 w 188"/>
              <a:gd name="T73" fmla="*/ 108 h 168"/>
              <a:gd name="T74" fmla="*/ 80 w 188"/>
              <a:gd name="T75" fmla="*/ 120 h 168"/>
              <a:gd name="T76" fmla="*/ 96 w 188"/>
              <a:gd name="T77" fmla="*/ 82 h 168"/>
              <a:gd name="T78" fmla="*/ 82 w 188"/>
              <a:gd name="T79" fmla="*/ 94 h 168"/>
              <a:gd name="T80" fmla="*/ 92 w 188"/>
              <a:gd name="T81" fmla="*/ 58 h 168"/>
              <a:gd name="T82" fmla="*/ 88 w 188"/>
              <a:gd name="T83" fmla="*/ 60 h 168"/>
              <a:gd name="T84" fmla="*/ 86 w 188"/>
              <a:gd name="T85" fmla="*/ 64 h 168"/>
              <a:gd name="T86" fmla="*/ 92 w 188"/>
              <a:gd name="T87" fmla="*/ 70 h 168"/>
              <a:gd name="T88" fmla="*/ 94 w 188"/>
              <a:gd name="T89" fmla="*/ 68 h 168"/>
              <a:gd name="T90" fmla="*/ 96 w 188"/>
              <a:gd name="T91" fmla="*/ 64 h 168"/>
              <a:gd name="T92" fmla="*/ 92 w 188"/>
              <a:gd name="T93" fmla="*/ 5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8" h="168">
                <a:moveTo>
                  <a:pt x="14" y="78"/>
                </a:moveTo>
                <a:lnTo>
                  <a:pt x="126" y="32"/>
                </a:lnTo>
                <a:lnTo>
                  <a:pt x="116" y="16"/>
                </a:lnTo>
                <a:lnTo>
                  <a:pt x="126" y="0"/>
                </a:lnTo>
                <a:lnTo>
                  <a:pt x="158" y="10"/>
                </a:lnTo>
                <a:lnTo>
                  <a:pt x="170" y="78"/>
                </a:lnTo>
                <a:lnTo>
                  <a:pt x="166" y="80"/>
                </a:lnTo>
                <a:lnTo>
                  <a:pt x="166" y="124"/>
                </a:lnTo>
                <a:lnTo>
                  <a:pt x="170" y="124"/>
                </a:lnTo>
                <a:lnTo>
                  <a:pt x="170" y="130"/>
                </a:lnTo>
                <a:lnTo>
                  <a:pt x="180" y="130"/>
                </a:lnTo>
                <a:lnTo>
                  <a:pt x="180" y="148"/>
                </a:lnTo>
                <a:lnTo>
                  <a:pt x="188" y="148"/>
                </a:lnTo>
                <a:lnTo>
                  <a:pt x="188" y="168"/>
                </a:lnTo>
                <a:lnTo>
                  <a:pt x="0" y="168"/>
                </a:lnTo>
                <a:lnTo>
                  <a:pt x="0" y="148"/>
                </a:lnTo>
                <a:lnTo>
                  <a:pt x="2" y="148"/>
                </a:lnTo>
                <a:lnTo>
                  <a:pt x="2" y="130"/>
                </a:lnTo>
                <a:lnTo>
                  <a:pt x="16" y="130"/>
                </a:lnTo>
                <a:lnTo>
                  <a:pt x="16" y="104"/>
                </a:lnTo>
                <a:lnTo>
                  <a:pt x="16" y="104"/>
                </a:lnTo>
                <a:lnTo>
                  <a:pt x="12" y="102"/>
                </a:lnTo>
                <a:lnTo>
                  <a:pt x="10" y="98"/>
                </a:lnTo>
                <a:lnTo>
                  <a:pt x="8" y="90"/>
                </a:lnTo>
                <a:lnTo>
                  <a:pt x="10" y="82"/>
                </a:lnTo>
                <a:lnTo>
                  <a:pt x="12" y="80"/>
                </a:lnTo>
                <a:lnTo>
                  <a:pt x="14" y="78"/>
                </a:lnTo>
                <a:lnTo>
                  <a:pt x="14" y="78"/>
                </a:lnTo>
                <a:close/>
                <a:moveTo>
                  <a:pt x="24" y="130"/>
                </a:moveTo>
                <a:lnTo>
                  <a:pt x="36" y="130"/>
                </a:lnTo>
                <a:lnTo>
                  <a:pt x="36" y="148"/>
                </a:lnTo>
                <a:lnTo>
                  <a:pt x="66" y="148"/>
                </a:lnTo>
                <a:lnTo>
                  <a:pt x="66" y="148"/>
                </a:lnTo>
                <a:lnTo>
                  <a:pt x="74" y="84"/>
                </a:lnTo>
                <a:lnTo>
                  <a:pt x="24" y="104"/>
                </a:lnTo>
                <a:lnTo>
                  <a:pt x="24" y="104"/>
                </a:lnTo>
                <a:lnTo>
                  <a:pt x="24" y="104"/>
                </a:lnTo>
                <a:lnTo>
                  <a:pt x="24" y="130"/>
                </a:lnTo>
                <a:lnTo>
                  <a:pt x="24" y="130"/>
                </a:lnTo>
                <a:close/>
                <a:moveTo>
                  <a:pt x="160" y="84"/>
                </a:moveTo>
                <a:lnTo>
                  <a:pt x="154" y="86"/>
                </a:lnTo>
                <a:lnTo>
                  <a:pt x="138" y="58"/>
                </a:lnTo>
                <a:lnTo>
                  <a:pt x="100" y="72"/>
                </a:lnTo>
                <a:lnTo>
                  <a:pt x="110" y="72"/>
                </a:lnTo>
                <a:lnTo>
                  <a:pt x="114" y="72"/>
                </a:lnTo>
                <a:lnTo>
                  <a:pt x="114" y="78"/>
                </a:lnTo>
                <a:lnTo>
                  <a:pt x="124" y="148"/>
                </a:lnTo>
                <a:lnTo>
                  <a:pt x="124" y="148"/>
                </a:lnTo>
                <a:lnTo>
                  <a:pt x="146" y="148"/>
                </a:lnTo>
                <a:lnTo>
                  <a:pt x="146" y="130"/>
                </a:lnTo>
                <a:lnTo>
                  <a:pt x="154" y="130"/>
                </a:lnTo>
                <a:lnTo>
                  <a:pt x="154" y="124"/>
                </a:lnTo>
                <a:lnTo>
                  <a:pt x="160" y="124"/>
                </a:lnTo>
                <a:lnTo>
                  <a:pt x="160" y="84"/>
                </a:lnTo>
                <a:lnTo>
                  <a:pt x="160" y="84"/>
                </a:lnTo>
                <a:close/>
                <a:moveTo>
                  <a:pt x="106" y="86"/>
                </a:moveTo>
                <a:lnTo>
                  <a:pt x="94" y="98"/>
                </a:lnTo>
                <a:lnTo>
                  <a:pt x="106" y="98"/>
                </a:lnTo>
                <a:lnTo>
                  <a:pt x="106" y="86"/>
                </a:lnTo>
                <a:lnTo>
                  <a:pt x="106" y="86"/>
                </a:lnTo>
                <a:close/>
                <a:moveTo>
                  <a:pt x="108" y="110"/>
                </a:moveTo>
                <a:lnTo>
                  <a:pt x="90" y="124"/>
                </a:lnTo>
                <a:lnTo>
                  <a:pt x="110" y="124"/>
                </a:lnTo>
                <a:lnTo>
                  <a:pt x="108" y="110"/>
                </a:lnTo>
                <a:lnTo>
                  <a:pt x="108" y="110"/>
                </a:lnTo>
                <a:close/>
                <a:moveTo>
                  <a:pt x="112" y="134"/>
                </a:moveTo>
                <a:lnTo>
                  <a:pt x="78" y="134"/>
                </a:lnTo>
                <a:lnTo>
                  <a:pt x="76" y="144"/>
                </a:lnTo>
                <a:lnTo>
                  <a:pt x="114" y="144"/>
                </a:lnTo>
                <a:lnTo>
                  <a:pt x="112" y="134"/>
                </a:lnTo>
                <a:lnTo>
                  <a:pt x="112" y="134"/>
                </a:lnTo>
                <a:close/>
                <a:moveTo>
                  <a:pt x="80" y="120"/>
                </a:moveTo>
                <a:lnTo>
                  <a:pt x="96" y="108"/>
                </a:lnTo>
                <a:lnTo>
                  <a:pt x="80" y="108"/>
                </a:lnTo>
                <a:lnTo>
                  <a:pt x="80" y="120"/>
                </a:lnTo>
                <a:lnTo>
                  <a:pt x="80" y="120"/>
                </a:lnTo>
                <a:close/>
                <a:moveTo>
                  <a:pt x="82" y="94"/>
                </a:moveTo>
                <a:lnTo>
                  <a:pt x="96" y="82"/>
                </a:lnTo>
                <a:lnTo>
                  <a:pt x="84" y="82"/>
                </a:lnTo>
                <a:lnTo>
                  <a:pt x="82" y="94"/>
                </a:lnTo>
                <a:lnTo>
                  <a:pt x="82" y="94"/>
                </a:lnTo>
                <a:close/>
                <a:moveTo>
                  <a:pt x="92" y="58"/>
                </a:moveTo>
                <a:lnTo>
                  <a:pt x="92" y="58"/>
                </a:lnTo>
                <a:lnTo>
                  <a:pt x="88" y="60"/>
                </a:lnTo>
                <a:lnTo>
                  <a:pt x="86" y="64"/>
                </a:lnTo>
                <a:lnTo>
                  <a:pt x="86" y="64"/>
                </a:lnTo>
                <a:lnTo>
                  <a:pt x="88" y="68"/>
                </a:lnTo>
                <a:lnTo>
                  <a:pt x="92" y="70"/>
                </a:lnTo>
                <a:lnTo>
                  <a:pt x="92" y="70"/>
                </a:lnTo>
                <a:lnTo>
                  <a:pt x="94" y="68"/>
                </a:lnTo>
                <a:lnTo>
                  <a:pt x="96" y="64"/>
                </a:lnTo>
                <a:lnTo>
                  <a:pt x="96" y="64"/>
                </a:lnTo>
                <a:lnTo>
                  <a:pt x="94" y="60"/>
                </a:lnTo>
                <a:lnTo>
                  <a:pt x="92" y="58"/>
                </a:lnTo>
                <a:lnTo>
                  <a:pt x="92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4335" y="2524125"/>
            <a:ext cx="2711450" cy="3903980"/>
          </a:xfrm>
          <a:prstGeom prst="rect">
            <a:avLst/>
          </a:prstGeom>
          <a:noFill/>
          <a:ln w="28575">
            <a:solidFill>
              <a:srgbClr val="F6AC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52780" y="2524125"/>
            <a:ext cx="2202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现场设计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4050" y="3975735"/>
            <a:ext cx="2324735" cy="221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任务累加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每个组别有3个难度不等的任务；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自行选择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任务分数累加；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4050" y="3075305"/>
            <a:ext cx="2200910" cy="968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指定任务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现场发任务书</a:t>
            </a:r>
          </a:p>
        </p:txBody>
      </p:sp>
      <p:sp>
        <p:nvSpPr>
          <p:cNvPr id="8" name="Freeform 43"/>
          <p:cNvSpPr>
            <a:spLocks noEditPoints="1"/>
          </p:cNvSpPr>
          <p:nvPr/>
        </p:nvSpPr>
        <p:spPr bwMode="auto">
          <a:xfrm>
            <a:off x="9695248" y="949265"/>
            <a:ext cx="1620000" cy="1440000"/>
          </a:xfrm>
          <a:custGeom>
            <a:avLst/>
            <a:gdLst>
              <a:gd name="T0" fmla="*/ 1019 w 1149"/>
              <a:gd name="T1" fmla="*/ 412 h 1030"/>
              <a:gd name="T2" fmla="*/ 515 w 1149"/>
              <a:gd name="T3" fmla="*/ 0 h 1030"/>
              <a:gd name="T4" fmla="*/ 0 w 1149"/>
              <a:gd name="T5" fmla="*/ 515 h 1030"/>
              <a:gd name="T6" fmla="*/ 515 w 1149"/>
              <a:gd name="T7" fmla="*/ 1030 h 1030"/>
              <a:gd name="T8" fmla="*/ 1019 w 1149"/>
              <a:gd name="T9" fmla="*/ 618 h 1030"/>
              <a:gd name="T10" fmla="*/ 1149 w 1149"/>
              <a:gd name="T11" fmla="*/ 515 h 1030"/>
              <a:gd name="T12" fmla="*/ 1019 w 1149"/>
              <a:gd name="T13" fmla="*/ 412 h 1030"/>
              <a:gd name="T14" fmla="*/ 515 w 1149"/>
              <a:gd name="T15" fmla="*/ 979 h 1030"/>
              <a:gd name="T16" fmla="*/ 51 w 1149"/>
              <a:gd name="T17" fmla="*/ 515 h 1030"/>
              <a:gd name="T18" fmla="*/ 515 w 1149"/>
              <a:gd name="T19" fmla="*/ 51 h 1030"/>
              <a:gd name="T20" fmla="*/ 979 w 1149"/>
              <a:gd name="T21" fmla="*/ 515 h 1030"/>
              <a:gd name="T22" fmla="*/ 515 w 1149"/>
              <a:gd name="T23" fmla="*/ 979 h 10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49" h="1030">
                <a:moveTo>
                  <a:pt x="1019" y="412"/>
                </a:moveTo>
                <a:cubicBezTo>
                  <a:pt x="971" y="177"/>
                  <a:pt x="764" y="0"/>
                  <a:pt x="515" y="0"/>
                </a:cubicBezTo>
                <a:cubicBezTo>
                  <a:pt x="231" y="0"/>
                  <a:pt x="0" y="231"/>
                  <a:pt x="0" y="515"/>
                </a:cubicBezTo>
                <a:cubicBezTo>
                  <a:pt x="0" y="799"/>
                  <a:pt x="231" y="1030"/>
                  <a:pt x="515" y="1030"/>
                </a:cubicBezTo>
                <a:cubicBezTo>
                  <a:pt x="764" y="1030"/>
                  <a:pt x="971" y="853"/>
                  <a:pt x="1019" y="618"/>
                </a:cubicBezTo>
                <a:cubicBezTo>
                  <a:pt x="1149" y="515"/>
                  <a:pt x="1149" y="515"/>
                  <a:pt x="1149" y="515"/>
                </a:cubicBezTo>
                <a:lnTo>
                  <a:pt x="1019" y="412"/>
                </a:lnTo>
                <a:close/>
                <a:moveTo>
                  <a:pt x="515" y="979"/>
                </a:moveTo>
                <a:cubicBezTo>
                  <a:pt x="259" y="979"/>
                  <a:pt x="51" y="771"/>
                  <a:pt x="51" y="515"/>
                </a:cubicBezTo>
                <a:cubicBezTo>
                  <a:pt x="51" y="259"/>
                  <a:pt x="259" y="51"/>
                  <a:pt x="515" y="51"/>
                </a:cubicBezTo>
                <a:cubicBezTo>
                  <a:pt x="771" y="51"/>
                  <a:pt x="979" y="259"/>
                  <a:pt x="979" y="515"/>
                </a:cubicBezTo>
                <a:cubicBezTo>
                  <a:pt x="979" y="771"/>
                  <a:pt x="771" y="979"/>
                  <a:pt x="515" y="97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967751" y="1798028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anose="020B0806030902050204" pitchFamily="34" charset="0"/>
                <a:cs typeface="Aharoni" panose="02010803020104030203" pitchFamily="2" charset="-79"/>
              </a:defRPr>
            </a:lvl1pPr>
          </a:lstStyle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要求四</a:t>
            </a:r>
            <a:endParaRPr lang="zh-CN" altLang="en-US" sz="3200" dirty="0"/>
          </a:p>
        </p:txBody>
      </p:sp>
      <p:grpSp>
        <p:nvGrpSpPr>
          <p:cNvPr id="23" name="组 10"/>
          <p:cNvGrpSpPr/>
          <p:nvPr/>
        </p:nvGrpSpPr>
        <p:grpSpPr>
          <a:xfrm>
            <a:off x="10186670" y="1202690"/>
            <a:ext cx="540000" cy="540000"/>
            <a:chOff x="5553078" y="3336926"/>
            <a:chExt cx="1093788" cy="1092200"/>
          </a:xfrm>
          <a:solidFill>
            <a:srgbClr val="FFFFFF"/>
          </a:solidFill>
        </p:grpSpPr>
        <p:sp>
          <p:nvSpPr>
            <p:cNvPr id="66" name="Rectangle 55"/>
            <p:cNvSpPr>
              <a:spLocks noChangeArrowheads="1"/>
            </p:cNvSpPr>
            <p:nvPr/>
          </p:nvSpPr>
          <p:spPr bwMode="auto">
            <a:xfrm>
              <a:off x="596424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Rectangle 56"/>
            <p:cNvSpPr>
              <a:spLocks noChangeArrowheads="1"/>
            </p:cNvSpPr>
            <p:nvPr/>
          </p:nvSpPr>
          <p:spPr bwMode="auto">
            <a:xfrm>
              <a:off x="589597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Rectangle 57"/>
            <p:cNvSpPr>
              <a:spLocks noChangeArrowheads="1"/>
            </p:cNvSpPr>
            <p:nvPr/>
          </p:nvSpPr>
          <p:spPr bwMode="auto">
            <a:xfrm>
              <a:off x="596424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58"/>
            <p:cNvSpPr>
              <a:spLocks noChangeArrowheads="1"/>
            </p:cNvSpPr>
            <p:nvPr/>
          </p:nvSpPr>
          <p:spPr bwMode="auto">
            <a:xfrm>
              <a:off x="589597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Rectangle 59"/>
            <p:cNvSpPr>
              <a:spLocks noChangeArrowheads="1"/>
            </p:cNvSpPr>
            <p:nvPr/>
          </p:nvSpPr>
          <p:spPr bwMode="auto">
            <a:xfrm>
              <a:off x="5964241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5895978" y="347345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Rectangle 61"/>
            <p:cNvSpPr>
              <a:spLocks noChangeArrowheads="1"/>
            </p:cNvSpPr>
            <p:nvPr/>
          </p:nvSpPr>
          <p:spPr bwMode="auto">
            <a:xfrm>
              <a:off x="6032503" y="347345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Rectangle 62"/>
            <p:cNvSpPr>
              <a:spLocks noChangeArrowheads="1"/>
            </p:cNvSpPr>
            <p:nvPr/>
          </p:nvSpPr>
          <p:spPr bwMode="auto">
            <a:xfrm>
              <a:off x="6032503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Rectangle 63"/>
            <p:cNvSpPr>
              <a:spLocks noChangeArrowheads="1"/>
            </p:cNvSpPr>
            <p:nvPr/>
          </p:nvSpPr>
          <p:spPr bwMode="auto">
            <a:xfrm>
              <a:off x="6032503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Rectangle 64"/>
            <p:cNvSpPr>
              <a:spLocks noChangeArrowheads="1"/>
            </p:cNvSpPr>
            <p:nvPr/>
          </p:nvSpPr>
          <p:spPr bwMode="auto">
            <a:xfrm>
              <a:off x="6100766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Rectangle 65"/>
            <p:cNvSpPr>
              <a:spLocks noChangeArrowheads="1"/>
            </p:cNvSpPr>
            <p:nvPr/>
          </p:nvSpPr>
          <p:spPr bwMode="auto">
            <a:xfrm>
              <a:off x="6169028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Rectangle 66"/>
            <p:cNvSpPr>
              <a:spLocks noChangeArrowheads="1"/>
            </p:cNvSpPr>
            <p:nvPr/>
          </p:nvSpPr>
          <p:spPr bwMode="auto">
            <a:xfrm>
              <a:off x="616902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>
              <a:off x="6100766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Rectangle 68"/>
            <p:cNvSpPr>
              <a:spLocks noChangeArrowheads="1"/>
            </p:cNvSpPr>
            <p:nvPr/>
          </p:nvSpPr>
          <p:spPr bwMode="auto">
            <a:xfrm>
              <a:off x="6100766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69"/>
            <p:cNvSpPr/>
            <p:nvPr/>
          </p:nvSpPr>
          <p:spPr bwMode="auto">
            <a:xfrm>
              <a:off x="6169028" y="3473451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36 w 43"/>
                <a:gd name="T3" fmla="*/ 12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36" y="12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Rectangle 70"/>
            <p:cNvSpPr>
              <a:spLocks noChangeArrowheads="1"/>
            </p:cNvSpPr>
            <p:nvPr/>
          </p:nvSpPr>
          <p:spPr bwMode="auto">
            <a:xfrm>
              <a:off x="616902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71"/>
            <p:cNvSpPr>
              <a:spLocks noChangeArrowheads="1"/>
            </p:cNvSpPr>
            <p:nvPr/>
          </p:nvSpPr>
          <p:spPr bwMode="auto">
            <a:xfrm>
              <a:off x="6237291" y="354171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Rectangle 72"/>
            <p:cNvSpPr>
              <a:spLocks noChangeArrowheads="1"/>
            </p:cNvSpPr>
            <p:nvPr/>
          </p:nvSpPr>
          <p:spPr bwMode="auto">
            <a:xfrm>
              <a:off x="623729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Rectangle 73"/>
            <p:cNvSpPr>
              <a:spLocks noChangeArrowheads="1"/>
            </p:cNvSpPr>
            <p:nvPr/>
          </p:nvSpPr>
          <p:spPr bwMode="auto">
            <a:xfrm>
              <a:off x="623729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4"/>
            <p:cNvSpPr/>
            <p:nvPr/>
          </p:nvSpPr>
          <p:spPr bwMode="auto">
            <a:xfrm>
              <a:off x="6237291" y="3951289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43 w 43"/>
                <a:gd name="T3" fmla="*/ 0 h 43"/>
                <a:gd name="T4" fmla="*/ 43 w 43"/>
                <a:gd name="T5" fmla="*/ 43 h 43"/>
                <a:gd name="T6" fmla="*/ 10 w 43"/>
                <a:gd name="T7" fmla="*/ 22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43" y="0"/>
                  </a:lnTo>
                  <a:lnTo>
                    <a:pt x="43" y="43"/>
                  </a:lnTo>
                  <a:lnTo>
                    <a:pt x="10" y="2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Rectangle 75"/>
            <p:cNvSpPr>
              <a:spLocks noChangeArrowheads="1"/>
            </p:cNvSpPr>
            <p:nvPr/>
          </p:nvSpPr>
          <p:spPr bwMode="auto">
            <a:xfrm>
              <a:off x="6305553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Rectangle 76"/>
            <p:cNvSpPr>
              <a:spLocks noChangeArrowheads="1"/>
            </p:cNvSpPr>
            <p:nvPr/>
          </p:nvSpPr>
          <p:spPr bwMode="auto">
            <a:xfrm>
              <a:off x="6305553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Rectangle 77"/>
            <p:cNvSpPr>
              <a:spLocks noChangeArrowheads="1"/>
            </p:cNvSpPr>
            <p:nvPr/>
          </p:nvSpPr>
          <p:spPr bwMode="auto">
            <a:xfrm>
              <a:off x="6305553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8"/>
            <p:cNvSpPr/>
            <p:nvPr/>
          </p:nvSpPr>
          <p:spPr bwMode="auto">
            <a:xfrm>
              <a:off x="6373816" y="3541714"/>
              <a:ext cx="68263" cy="68263"/>
            </a:xfrm>
            <a:custGeom>
              <a:avLst/>
              <a:gdLst>
                <a:gd name="T0" fmla="*/ 0 w 43"/>
                <a:gd name="T1" fmla="*/ 0 h 43"/>
                <a:gd name="T2" fmla="*/ 43 w 43"/>
                <a:gd name="T3" fmla="*/ 21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0"/>
                  </a:moveTo>
                  <a:lnTo>
                    <a:pt x="43" y="21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Rectangle 79"/>
            <p:cNvSpPr>
              <a:spLocks noChangeArrowheads="1"/>
            </p:cNvSpPr>
            <p:nvPr/>
          </p:nvSpPr>
          <p:spPr bwMode="auto">
            <a:xfrm>
              <a:off x="6373816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Rectangle 80"/>
            <p:cNvSpPr>
              <a:spLocks noChangeArrowheads="1"/>
            </p:cNvSpPr>
            <p:nvPr/>
          </p:nvSpPr>
          <p:spPr bwMode="auto">
            <a:xfrm>
              <a:off x="6373816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Rectangle 81"/>
            <p:cNvSpPr>
              <a:spLocks noChangeArrowheads="1"/>
            </p:cNvSpPr>
            <p:nvPr/>
          </p:nvSpPr>
          <p:spPr bwMode="auto">
            <a:xfrm>
              <a:off x="6373816" y="395128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Rectangle 82"/>
            <p:cNvSpPr>
              <a:spLocks noChangeArrowheads="1"/>
            </p:cNvSpPr>
            <p:nvPr/>
          </p:nvSpPr>
          <p:spPr bwMode="auto">
            <a:xfrm>
              <a:off x="6442078" y="4019551"/>
              <a:ext cx="68263" cy="42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Rectangle 83"/>
            <p:cNvSpPr>
              <a:spLocks noChangeArrowheads="1"/>
            </p:cNvSpPr>
            <p:nvPr/>
          </p:nvSpPr>
          <p:spPr bwMode="auto">
            <a:xfrm>
              <a:off x="6442078" y="388302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Rectangle 84"/>
            <p:cNvSpPr>
              <a:spLocks noChangeArrowheads="1"/>
            </p:cNvSpPr>
            <p:nvPr/>
          </p:nvSpPr>
          <p:spPr bwMode="auto">
            <a:xfrm>
              <a:off x="6442078" y="3746501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Rectangle 85"/>
            <p:cNvSpPr>
              <a:spLocks noChangeArrowheads="1"/>
            </p:cNvSpPr>
            <p:nvPr/>
          </p:nvSpPr>
          <p:spPr bwMode="auto">
            <a:xfrm>
              <a:off x="6442078" y="3609976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6"/>
            <p:cNvSpPr/>
            <p:nvPr/>
          </p:nvSpPr>
          <p:spPr bwMode="auto">
            <a:xfrm>
              <a:off x="6510341" y="3541714"/>
              <a:ext cx="68263" cy="68263"/>
            </a:xfrm>
            <a:custGeom>
              <a:avLst/>
              <a:gdLst>
                <a:gd name="T0" fmla="*/ 0 w 43"/>
                <a:gd name="T1" fmla="*/ 21 h 43"/>
                <a:gd name="T2" fmla="*/ 43 w 43"/>
                <a:gd name="T3" fmla="*/ 0 h 43"/>
                <a:gd name="T4" fmla="*/ 43 w 43"/>
                <a:gd name="T5" fmla="*/ 43 h 43"/>
                <a:gd name="T6" fmla="*/ 0 w 43"/>
                <a:gd name="T7" fmla="*/ 43 h 43"/>
                <a:gd name="T8" fmla="*/ 0 w 43"/>
                <a:gd name="T9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0" y="21"/>
                  </a:moveTo>
                  <a:lnTo>
                    <a:pt x="43" y="0"/>
                  </a:lnTo>
                  <a:lnTo>
                    <a:pt x="43" y="43"/>
                  </a:lnTo>
                  <a:lnTo>
                    <a:pt x="0" y="43"/>
                  </a:lnTo>
                  <a:lnTo>
                    <a:pt x="0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Rectangle 87"/>
            <p:cNvSpPr>
              <a:spLocks noChangeArrowheads="1"/>
            </p:cNvSpPr>
            <p:nvPr/>
          </p:nvSpPr>
          <p:spPr bwMode="auto">
            <a:xfrm>
              <a:off x="6510341" y="367823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Rectangle 88"/>
            <p:cNvSpPr>
              <a:spLocks noChangeArrowheads="1"/>
            </p:cNvSpPr>
            <p:nvPr/>
          </p:nvSpPr>
          <p:spPr bwMode="auto">
            <a:xfrm>
              <a:off x="6510341" y="3814764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Rectangle 89"/>
            <p:cNvSpPr>
              <a:spLocks noChangeArrowheads="1"/>
            </p:cNvSpPr>
            <p:nvPr/>
          </p:nvSpPr>
          <p:spPr bwMode="auto">
            <a:xfrm>
              <a:off x="6510341" y="3951289"/>
              <a:ext cx="68263" cy="682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 noEditPoints="1"/>
            </p:cNvSpPr>
            <p:nvPr/>
          </p:nvSpPr>
          <p:spPr bwMode="auto">
            <a:xfrm>
              <a:off x="5553078" y="3336926"/>
              <a:ext cx="204788" cy="1092200"/>
            </a:xfrm>
            <a:custGeom>
              <a:avLst/>
              <a:gdLst>
                <a:gd name="T0" fmla="*/ 48 w 96"/>
                <a:gd name="T1" fmla="*/ 0 h 512"/>
                <a:gd name="T2" fmla="*/ 0 w 96"/>
                <a:gd name="T3" fmla="*/ 48 h 512"/>
                <a:gd name="T4" fmla="*/ 0 w 96"/>
                <a:gd name="T5" fmla="*/ 464 h 512"/>
                <a:gd name="T6" fmla="*/ 48 w 96"/>
                <a:gd name="T7" fmla="*/ 512 h 512"/>
                <a:gd name="T8" fmla="*/ 96 w 96"/>
                <a:gd name="T9" fmla="*/ 464 h 512"/>
                <a:gd name="T10" fmla="*/ 96 w 96"/>
                <a:gd name="T11" fmla="*/ 48 h 512"/>
                <a:gd name="T12" fmla="*/ 48 w 96"/>
                <a:gd name="T13" fmla="*/ 0 h 512"/>
                <a:gd name="T14" fmla="*/ 64 w 96"/>
                <a:gd name="T15" fmla="*/ 464 h 512"/>
                <a:gd name="T16" fmla="*/ 48 w 96"/>
                <a:gd name="T17" fmla="*/ 480 h 512"/>
                <a:gd name="T18" fmla="*/ 32 w 96"/>
                <a:gd name="T19" fmla="*/ 464 h 512"/>
                <a:gd name="T20" fmla="*/ 32 w 96"/>
                <a:gd name="T21" fmla="*/ 48 h 512"/>
                <a:gd name="T22" fmla="*/ 48 w 96"/>
                <a:gd name="T23" fmla="*/ 32 h 512"/>
                <a:gd name="T24" fmla="*/ 64 w 96"/>
                <a:gd name="T25" fmla="*/ 48 h 512"/>
                <a:gd name="T26" fmla="*/ 64 w 96"/>
                <a:gd name="T27" fmla="*/ 464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6" h="512">
                  <a:moveTo>
                    <a:pt x="48" y="0"/>
                  </a:moveTo>
                  <a:cubicBezTo>
                    <a:pt x="21" y="0"/>
                    <a:pt x="0" y="22"/>
                    <a:pt x="0" y="48"/>
                  </a:cubicBezTo>
                  <a:cubicBezTo>
                    <a:pt x="0" y="464"/>
                    <a:pt x="0" y="464"/>
                    <a:pt x="0" y="464"/>
                  </a:cubicBezTo>
                  <a:cubicBezTo>
                    <a:pt x="0" y="491"/>
                    <a:pt x="21" y="512"/>
                    <a:pt x="48" y="512"/>
                  </a:cubicBezTo>
                  <a:cubicBezTo>
                    <a:pt x="74" y="512"/>
                    <a:pt x="96" y="491"/>
                    <a:pt x="96" y="464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6" y="22"/>
                    <a:pt x="74" y="0"/>
                    <a:pt x="48" y="0"/>
                  </a:cubicBezTo>
                  <a:close/>
                  <a:moveTo>
                    <a:pt x="64" y="464"/>
                  </a:moveTo>
                  <a:cubicBezTo>
                    <a:pt x="64" y="473"/>
                    <a:pt x="57" y="480"/>
                    <a:pt x="48" y="480"/>
                  </a:cubicBezTo>
                  <a:cubicBezTo>
                    <a:pt x="39" y="480"/>
                    <a:pt x="32" y="473"/>
                    <a:pt x="32" y="464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39"/>
                    <a:pt x="39" y="32"/>
                    <a:pt x="48" y="32"/>
                  </a:cubicBezTo>
                  <a:cubicBezTo>
                    <a:pt x="57" y="32"/>
                    <a:pt x="64" y="39"/>
                    <a:pt x="64" y="48"/>
                  </a:cubicBezTo>
                  <a:lnTo>
                    <a:pt x="64" y="4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1"/>
            <p:cNvSpPr>
              <a:spLocks noEditPoints="1"/>
            </p:cNvSpPr>
            <p:nvPr/>
          </p:nvSpPr>
          <p:spPr bwMode="auto">
            <a:xfrm>
              <a:off x="5826128" y="3394076"/>
              <a:ext cx="820738" cy="704850"/>
            </a:xfrm>
            <a:custGeom>
              <a:avLst/>
              <a:gdLst>
                <a:gd name="T0" fmla="*/ 81 w 384"/>
                <a:gd name="T1" fmla="*/ 32 h 330"/>
                <a:gd name="T2" fmla="*/ 178 w 384"/>
                <a:gd name="T3" fmla="*/ 66 h 330"/>
                <a:gd name="T4" fmla="*/ 303 w 384"/>
                <a:gd name="T5" fmla="*/ 106 h 330"/>
                <a:gd name="T6" fmla="*/ 352 w 384"/>
                <a:gd name="T7" fmla="*/ 97 h 330"/>
                <a:gd name="T8" fmla="*/ 352 w 384"/>
                <a:gd name="T9" fmla="*/ 279 h 330"/>
                <a:gd name="T10" fmla="*/ 303 w 384"/>
                <a:gd name="T11" fmla="*/ 298 h 330"/>
                <a:gd name="T12" fmla="*/ 206 w 384"/>
                <a:gd name="T13" fmla="*/ 264 h 330"/>
                <a:gd name="T14" fmla="*/ 81 w 384"/>
                <a:gd name="T15" fmla="*/ 224 h 330"/>
                <a:gd name="T16" fmla="*/ 81 w 384"/>
                <a:gd name="T17" fmla="*/ 224 h 330"/>
                <a:gd name="T18" fmla="*/ 32 w 384"/>
                <a:gd name="T19" fmla="*/ 233 h 330"/>
                <a:gd name="T20" fmla="*/ 32 w 384"/>
                <a:gd name="T21" fmla="*/ 51 h 330"/>
                <a:gd name="T22" fmla="*/ 81 w 384"/>
                <a:gd name="T23" fmla="*/ 32 h 330"/>
                <a:gd name="T24" fmla="*/ 81 w 384"/>
                <a:gd name="T25" fmla="*/ 0 h 330"/>
                <a:gd name="T26" fmla="*/ 0 w 384"/>
                <a:gd name="T27" fmla="*/ 37 h 330"/>
                <a:gd name="T28" fmla="*/ 0 w 384"/>
                <a:gd name="T29" fmla="*/ 293 h 330"/>
                <a:gd name="T30" fmla="*/ 81 w 384"/>
                <a:gd name="T31" fmla="*/ 256 h 330"/>
                <a:gd name="T32" fmla="*/ 303 w 384"/>
                <a:gd name="T33" fmla="*/ 330 h 330"/>
                <a:gd name="T34" fmla="*/ 384 w 384"/>
                <a:gd name="T35" fmla="*/ 293 h 330"/>
                <a:gd name="T36" fmla="*/ 384 w 384"/>
                <a:gd name="T37" fmla="*/ 37 h 330"/>
                <a:gd name="T38" fmla="*/ 303 w 384"/>
                <a:gd name="T39" fmla="*/ 74 h 330"/>
                <a:gd name="T40" fmla="*/ 81 w 384"/>
                <a:gd name="T41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4" h="330">
                  <a:moveTo>
                    <a:pt x="81" y="32"/>
                  </a:moveTo>
                  <a:cubicBezTo>
                    <a:pt x="110" y="32"/>
                    <a:pt x="143" y="48"/>
                    <a:pt x="178" y="66"/>
                  </a:cubicBezTo>
                  <a:cubicBezTo>
                    <a:pt x="217" y="85"/>
                    <a:pt x="258" y="106"/>
                    <a:pt x="303" y="106"/>
                  </a:cubicBezTo>
                  <a:cubicBezTo>
                    <a:pt x="320" y="106"/>
                    <a:pt x="336" y="103"/>
                    <a:pt x="352" y="97"/>
                  </a:cubicBezTo>
                  <a:cubicBezTo>
                    <a:pt x="352" y="279"/>
                    <a:pt x="352" y="279"/>
                    <a:pt x="352" y="279"/>
                  </a:cubicBezTo>
                  <a:cubicBezTo>
                    <a:pt x="336" y="292"/>
                    <a:pt x="320" y="298"/>
                    <a:pt x="303" y="298"/>
                  </a:cubicBezTo>
                  <a:cubicBezTo>
                    <a:pt x="273" y="298"/>
                    <a:pt x="241" y="282"/>
                    <a:pt x="206" y="264"/>
                  </a:cubicBezTo>
                  <a:cubicBezTo>
                    <a:pt x="167" y="245"/>
                    <a:pt x="126" y="224"/>
                    <a:pt x="81" y="224"/>
                  </a:cubicBezTo>
                  <a:cubicBezTo>
                    <a:pt x="81" y="224"/>
                    <a:pt x="81" y="224"/>
                    <a:pt x="81" y="224"/>
                  </a:cubicBezTo>
                  <a:cubicBezTo>
                    <a:pt x="64" y="224"/>
                    <a:pt x="48" y="227"/>
                    <a:pt x="32" y="233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48" y="38"/>
                    <a:pt x="63" y="32"/>
                    <a:pt x="81" y="32"/>
                  </a:cubicBezTo>
                  <a:moveTo>
                    <a:pt x="81" y="0"/>
                  </a:moveTo>
                  <a:cubicBezTo>
                    <a:pt x="54" y="0"/>
                    <a:pt x="27" y="10"/>
                    <a:pt x="0" y="37"/>
                  </a:cubicBezTo>
                  <a:cubicBezTo>
                    <a:pt x="0" y="122"/>
                    <a:pt x="0" y="208"/>
                    <a:pt x="0" y="293"/>
                  </a:cubicBezTo>
                  <a:cubicBezTo>
                    <a:pt x="27" y="266"/>
                    <a:pt x="54" y="256"/>
                    <a:pt x="81" y="256"/>
                  </a:cubicBezTo>
                  <a:cubicBezTo>
                    <a:pt x="155" y="256"/>
                    <a:pt x="229" y="330"/>
                    <a:pt x="303" y="330"/>
                  </a:cubicBezTo>
                  <a:cubicBezTo>
                    <a:pt x="330" y="330"/>
                    <a:pt x="357" y="320"/>
                    <a:pt x="384" y="293"/>
                  </a:cubicBezTo>
                  <a:cubicBezTo>
                    <a:pt x="384" y="208"/>
                    <a:pt x="384" y="122"/>
                    <a:pt x="384" y="37"/>
                  </a:cubicBezTo>
                  <a:cubicBezTo>
                    <a:pt x="357" y="64"/>
                    <a:pt x="330" y="74"/>
                    <a:pt x="303" y="74"/>
                  </a:cubicBezTo>
                  <a:cubicBezTo>
                    <a:pt x="229" y="74"/>
                    <a:pt x="155" y="0"/>
                    <a:pt x="8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矩形 31"/>
          <p:cNvSpPr/>
          <p:nvPr/>
        </p:nvSpPr>
        <p:spPr>
          <a:xfrm>
            <a:off x="9166225" y="2505075"/>
            <a:ext cx="2653665" cy="3923030"/>
          </a:xfrm>
          <a:prstGeom prst="rect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328785" y="2505075"/>
            <a:ext cx="2712085" cy="3923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极限测试</a:t>
            </a:r>
            <a:endParaRPr lang="zh-CN" altLang="en-US" sz="2800" b="1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极限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sz="1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运送机坍塌；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吊装绳断裂；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提升装置打滑；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拉不动；</a:t>
            </a:r>
          </a:p>
          <a:p>
            <a:pPr algn="l" fontAlgn="auto">
              <a:lnSpc>
                <a:spcPct val="150000"/>
              </a:lnSpc>
              <a:buClrTx/>
              <a:buSzTx/>
              <a:buFontTx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</a:t>
            </a:r>
          </a:p>
          <a:p>
            <a:pPr fontAlgn="auto">
              <a:lnSpc>
                <a:spcPct val="150000"/>
              </a:lnSpc>
            </a:pPr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峰值拉力；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1200" b="1">
                <a:solidFill>
                  <a:srgbClr val="FF0000"/>
                </a:solidFill>
                <a:sym typeface="+mn-ea"/>
              </a:rPr>
              <a:t>*</a:t>
            </a:r>
            <a:r>
              <a:rPr lang="zh-CN" altLang="en-US" sz="1200" b="1">
                <a:solidFill>
                  <a:srgbClr val="FF0000"/>
                </a:solidFill>
                <a:sym typeface="+mn-ea"/>
              </a:rPr>
              <a:t>注：自行决定是否测试次环节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54127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准备环节：要求一</a:t>
            </a:r>
            <a:endParaRPr altLang="zh-CN" dirty="0">
              <a:sym typeface="思源黑体" panose="020B0500000000090000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69290" y="5308600"/>
            <a:ext cx="108591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、现场设计的评分最终根据难度等级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匹配不同系数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进行换算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汇总到总分数中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640" y="6034405"/>
            <a:ext cx="10859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、需使用大赛指定的青少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三维创意设计软件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进行设计；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115" y="4606290"/>
            <a:ext cx="1085913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a、每个组别有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3个难度不等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的任务需求，各组别选手从中选择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1个或者多个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需求（可选择全部需求）进行现场设计。每个任务需求匹配分数均为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100分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（评分细则见现场任务书）；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6275" y="5678170"/>
            <a:ext cx="108591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、具体需求见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现场任务书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图片 7" descr="Image 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940" y="918210"/>
            <a:ext cx="2549333" cy="3600000"/>
          </a:xfrm>
          <a:prstGeom prst="rect">
            <a:avLst/>
          </a:prstGeom>
        </p:spPr>
      </p:pic>
      <p:pic>
        <p:nvPicPr>
          <p:cNvPr id="9" name="图片 8" descr="Image 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44545" y="918210"/>
            <a:ext cx="2546621" cy="3600000"/>
          </a:xfrm>
          <a:prstGeom prst="rect">
            <a:avLst/>
          </a:prstGeom>
        </p:spPr>
      </p:pic>
      <p:pic>
        <p:nvPicPr>
          <p:cNvPr id="10" name="图片 9" descr="Image 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6975" y="918210"/>
            <a:ext cx="2541850" cy="3600000"/>
          </a:xfrm>
          <a:prstGeom prst="rect">
            <a:avLst/>
          </a:prstGeom>
        </p:spPr>
      </p:pic>
      <p:pic>
        <p:nvPicPr>
          <p:cNvPr id="11" name="图片 10" descr="Image 00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4960" y="918210"/>
            <a:ext cx="2546621" cy="3600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54127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竞赛内容：要求二</a:t>
            </a:r>
            <a:endParaRPr altLang="zh-CN" dirty="0">
              <a:sym typeface="思源黑体" panose="020B0500000000090000" pitchFamily="34" charset="-122"/>
            </a:endParaRPr>
          </a:p>
        </p:txBody>
      </p:sp>
      <p:pic>
        <p:nvPicPr>
          <p:cNvPr id="6" name="图片 5" descr="滑轮组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rcRect l="37370" t="14250" r="39810" b="13833"/>
          <a:stretch>
            <a:fillRect/>
          </a:stretch>
        </p:blipFill>
        <p:spPr>
          <a:xfrm>
            <a:off x="9488170" y="119380"/>
            <a:ext cx="2423160" cy="4932045"/>
          </a:xfrm>
          <a:prstGeom prst="rect">
            <a:avLst/>
          </a:prstGeom>
        </p:spPr>
      </p:pic>
      <p:pic>
        <p:nvPicPr>
          <p:cNvPr id="2" name="图片 1" descr="一级减速器"/>
          <p:cNvPicPr>
            <a:picLocks noChangeAspect="1"/>
          </p:cNvPicPr>
          <p:nvPr/>
        </p:nvPicPr>
        <p:blipFill>
          <a:blip r:embed="rId5"/>
          <a:srcRect l="26363" r="26033"/>
          <a:stretch>
            <a:fillRect/>
          </a:stretch>
        </p:blipFill>
        <p:spPr>
          <a:xfrm>
            <a:off x="233680" y="1165225"/>
            <a:ext cx="2750820" cy="3731895"/>
          </a:xfrm>
          <a:prstGeom prst="rect">
            <a:avLst/>
          </a:prstGeom>
        </p:spPr>
      </p:pic>
      <p:pic>
        <p:nvPicPr>
          <p:cNvPr id="3" name="图片 2" descr="二级减速器"/>
          <p:cNvPicPr>
            <a:picLocks noChangeAspect="1"/>
          </p:cNvPicPr>
          <p:nvPr/>
        </p:nvPicPr>
        <p:blipFill>
          <a:blip r:embed="rId6"/>
          <a:srcRect l="28664" r="19720"/>
          <a:stretch>
            <a:fillRect/>
          </a:stretch>
        </p:blipFill>
        <p:spPr>
          <a:xfrm>
            <a:off x="3423920" y="889635"/>
            <a:ext cx="2710815" cy="3392170"/>
          </a:xfrm>
          <a:prstGeom prst="rect">
            <a:avLst/>
          </a:prstGeom>
        </p:spPr>
      </p:pic>
      <p:pic>
        <p:nvPicPr>
          <p:cNvPr id="4" name="图片 3" descr="涡轮蜗杆"/>
          <p:cNvPicPr>
            <a:picLocks noChangeAspect="1"/>
          </p:cNvPicPr>
          <p:nvPr/>
        </p:nvPicPr>
        <p:blipFill>
          <a:blip r:embed="rId7"/>
          <a:srcRect l="26635" r="30737"/>
          <a:stretch>
            <a:fillRect/>
          </a:stretch>
        </p:blipFill>
        <p:spPr>
          <a:xfrm>
            <a:off x="6766560" y="681355"/>
            <a:ext cx="2884170" cy="437007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9290" y="4718050"/>
            <a:ext cx="108591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a、提升装置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提前设计和打印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，比赛时将打印好的实物带入现场；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115" y="5116830"/>
            <a:ext cx="10859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b、提升装置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现场组装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，选手不能带入组装完成的提升装置；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69290" y="5514975"/>
            <a:ext cx="10859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、提升装置的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电子模型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带入现场，评测时需向裁判展示；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6115" y="5913755"/>
            <a:ext cx="113963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、提升装置中动力输出电机，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必须使用现场提供的TT马达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，马达参数见《现场提供工具清单》；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290" y="6312535"/>
            <a:ext cx="108597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、选手可携带提升装置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备件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进场，数量不限；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标题 33"/>
          <p:cNvSpPr>
            <a:spLocks noGrp="1"/>
          </p:cNvSpPr>
          <p:nvPr>
            <p:ph type="title"/>
          </p:nvPr>
        </p:nvSpPr>
        <p:spPr>
          <a:xfrm>
            <a:off x="427355" y="406358"/>
            <a:ext cx="5412740" cy="423545"/>
          </a:xfrm>
        </p:spPr>
        <p:txBody>
          <a:bodyPr/>
          <a:lstStyle/>
          <a:p>
            <a:pPr algn="l"/>
            <a:r>
              <a:rPr lang="zh-CN" altLang="en-US">
                <a:sym typeface="思源黑体" panose="020B0500000000090000" pitchFamily="34" charset="-122"/>
              </a:rPr>
              <a:t>创意天梯挑战赛</a:t>
            </a:r>
            <a:r>
              <a:rPr altLang="zh-CN">
                <a:sym typeface="思源黑体" panose="020B0500000000090000" pitchFamily="34" charset="-122"/>
              </a:rPr>
              <a:t>——</a:t>
            </a:r>
            <a:r>
              <a:rPr lang="zh-CN" altLang="en-US">
                <a:sym typeface="思源黑体" panose="020B0500000000090000" pitchFamily="34" charset="-122"/>
              </a:rPr>
              <a:t>准备环节：要求三</a:t>
            </a:r>
            <a:endParaRPr altLang="zh-CN" dirty="0">
              <a:sym typeface="思源黑体" panose="020B0500000000090000" pitchFamily="34" charset="-122"/>
            </a:endParaRPr>
          </a:p>
        </p:txBody>
      </p:sp>
      <p:pic>
        <p:nvPicPr>
          <p:cNvPr id="3" name="图片 2" descr="吊装塔"/>
          <p:cNvPicPr>
            <a:picLocks noChangeAspect="1"/>
          </p:cNvPicPr>
          <p:nvPr/>
        </p:nvPicPr>
        <p:blipFill>
          <a:blip r:embed="rId3"/>
          <a:srcRect l="38447" r="41734"/>
          <a:stretch>
            <a:fillRect/>
          </a:stretch>
        </p:blipFill>
        <p:spPr>
          <a:xfrm flipH="1">
            <a:off x="9983470" y="212725"/>
            <a:ext cx="2089785" cy="643191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69290" y="765175"/>
            <a:ext cx="940752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a、选手现场搭建的“天梯”模型要与三维软件中设计制作的天梯作品模型（前期设计好带入现场）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保持一致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，确保现场搭建的天梯模型是选手的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原创作品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。并在评测环节对“天梯”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整体设计作品模型进行展示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，与现场搭建模型进行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比对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，并对搭建“天梯”的一致性进行比对，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匹配相应分数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6115" y="2002790"/>
            <a:ext cx="94081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b、参赛队作品需要对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质量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进行测量。作品总质量应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不超过230g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（不包含电机、中央处理器和电源等硬件质量）。现场实际测量后，超过规定质量会扣除相应得分，低于规定质量则会有相应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加分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。并对搭建“天梯”的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高度进行测量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匹配相应分数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2465" y="3236595"/>
            <a:ext cx="940816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、选手需要添加电子控件来实现提升装置在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延时2秒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后启动，达到指定的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2kg拉力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后自动停止，并且保持此拉力值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5秒钟以上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，保持过程中拉力变化值不得超过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±10%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，超过范围则成绩无效。整个过程为自动运行，不能通过手机或手柄进行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遥控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。不得人工干预，否则取消竞赛成绩，拉力测试使用专用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评测工具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进行评测；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2465" y="4491990"/>
            <a:ext cx="941133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d、采用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语音识别</a:t>
            </a: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图像识别</a:t>
            </a:r>
            <a:r>
              <a:rPr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等人工智能应用，会有</a:t>
            </a:r>
            <a:r>
              <a:rPr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相应加分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6115" y="4833620"/>
            <a:ext cx="9408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、出现吊装塔坍塌、吊装绳断裂、拉力未保持在规定范围内等情况，均为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成绩无效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640" y="5476240"/>
            <a:ext cx="9408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、参赛队的作品上禁止使用橡皮筋、胶水、胶带等物品。违规使用一经发现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取消参赛成绩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5640" y="6099175"/>
            <a:ext cx="94081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 algn="l">
              <a:buClrTx/>
              <a:buSzTx/>
              <a:buFontTx/>
            </a:pPr>
            <a:r>
              <a:rPr lang="en-US" altLang="zh-CN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、中央处理器、人工智能模块可不置于木架上，吊装塔运行的</a:t>
            </a:r>
            <a:r>
              <a:rPr lang="zh-CN" altLang="en-US" sz="20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启动和停止必须通过自动控制来实现</a:t>
            </a:r>
            <a:r>
              <a:rPr lang="zh-CN" altLang="en-US" sz="20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0E1D4189-C6CE-4E0A-8573-37DE6D2BCA2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C:\Users\codi\Desktop"/>
  <p:tag name="ISPRING_PRESENTATION_TITLE" val="演示文稿2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75f482-52da-4250-8329-c25003ef0d14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66,&quot;width&quot;:5208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005,&quot;width&quot;:5144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103,&quot;width&quot;:7155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675,&quot;width&quot;:4935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2691_9*f*1"/>
  <p:tag name="KSO_WM_TEMPLATE_CATEGORY" val="custom"/>
  <p:tag name="KSO_WM_TEMPLATE_INDEX" val="20202691"/>
  <p:tag name="KSO_WM_UNIT_LAYERLEVEL" val="1"/>
  <p:tag name="KSO_WM_TAG_VERSION" val="1.0"/>
  <p:tag name="KSO_WM_BEAUTIFY_FLAG" val="#wm#"/>
  <p:tag name="KSO_WM_UNIT_PRESET_TEXT" val="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&#10;如果您的内容确实非常重要又难以精简，也请使用分段处理，对内容进行简单的梳理和提炼，这样会使逻辑框架相对清晰。为了能让您有更直观的字数感受，并进一步方便使用，我们设置了文本的最大限度，当您输入的文字到这里时，已濒临页面容纳内容的上限，若还有更多内容，请酌情缩小字号，但我们不建议您的文本字号小于14磅，请您务必注意。"/>
  <p:tag name="KSO_WM_UNIT_NOCLEAR" val="0"/>
  <p:tag name="KSO_WM_UNIT_VALUE" val="460"/>
  <p:tag name="KSO_WM_UNIT_TYPE" val="f"/>
  <p:tag name="KSO_WM_UNIT_INDEX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800,&quot;width&quot;:16722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2f727-3b89-4254-9df1-7961182f624e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15bb860-9d14-403f-b415-64d092af5e35}"/>
  <p:tag name="TABLE_ENDDRAG_ORIGIN_RECT" val="787*208"/>
  <p:tag name="TABLE_ENDDRAG_RECT" val="77*101*787*20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1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1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8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7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9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0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</TotalTime>
  <Words>1745</Words>
  <Application>Microsoft Office PowerPoint</Application>
  <PresentationFormat>宽屏</PresentationFormat>
  <Paragraphs>240</Paragraphs>
  <Slides>23</Slides>
  <Notes>11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23</vt:i4>
      </vt:variant>
    </vt:vector>
  </HeadingPairs>
  <TitlesOfParts>
    <vt:vector size="48" baseType="lpstr">
      <vt:lpstr>仿宋_GB2312</vt:lpstr>
      <vt:lpstr>思源黑体</vt:lpstr>
      <vt:lpstr>思源黑体 CN Regular</vt:lpstr>
      <vt:lpstr>微软雅黑</vt:lpstr>
      <vt:lpstr>Arial</vt:lpstr>
      <vt:lpstr>Calibri</vt:lpstr>
      <vt:lpstr>Corbel Light</vt:lpstr>
      <vt:lpstr>Impact</vt:lpstr>
      <vt:lpstr>Lato Regular</vt:lpstr>
      <vt:lpstr>Montserrat</vt:lpstr>
      <vt:lpstr>Office Theme</vt:lpstr>
      <vt:lpstr>2_Office Theme</vt:lpstr>
      <vt:lpstr>3_Office Theme</vt:lpstr>
      <vt:lpstr>5_Office Theme</vt:lpstr>
      <vt:lpstr>6_Office Theme</vt:lpstr>
      <vt:lpstr>7_Office Theme</vt:lpstr>
      <vt:lpstr>9_Office Theme</vt:lpstr>
      <vt:lpstr>10_Office Theme</vt:lpstr>
      <vt:lpstr>11_Office Theme</vt:lpstr>
      <vt:lpstr>12_Office Theme</vt:lpstr>
      <vt:lpstr>13_Office Theme</vt:lpstr>
      <vt:lpstr>14_Office Theme</vt:lpstr>
      <vt:lpstr>1_Office Theme</vt:lpstr>
      <vt:lpstr>8_Office Theme</vt:lpstr>
      <vt:lpstr>4_Office Theme</vt:lpstr>
      <vt:lpstr>创意天梯挑战赛介绍</vt:lpstr>
      <vt:lpstr>PowerPoint 演示文稿</vt:lpstr>
      <vt:lpstr>比赛项目说明</vt:lpstr>
      <vt:lpstr>创意天梯挑战赛</vt:lpstr>
      <vt:lpstr>创意天梯挑战赛——总决赛主题</vt:lpstr>
      <vt:lpstr>创意天梯挑战赛——准备环节</vt:lpstr>
      <vt:lpstr>创意天梯挑战赛——准备环节：要求一</vt:lpstr>
      <vt:lpstr>创意天梯挑战赛——竞赛内容：要求二</vt:lpstr>
      <vt:lpstr>创意天梯挑战赛——准备环节：要求三</vt:lpstr>
      <vt:lpstr>创意天梯挑战赛——测试环节：要求四</vt:lpstr>
      <vt:lpstr>创意天梯挑战赛——评测环节</vt:lpstr>
      <vt:lpstr>创意天梯挑战赛——竞赛评测</vt:lpstr>
      <vt:lpstr>创意天梯挑战赛——竞赛准备</vt:lpstr>
      <vt:lpstr>比赛立意与目的</vt:lpstr>
      <vt:lpstr>设计的开放性</vt:lpstr>
      <vt:lpstr>学科的融合性</vt:lpstr>
      <vt:lpstr>配套的完善性</vt:lpstr>
      <vt:lpstr>赛项的科学性</vt:lpstr>
      <vt:lpstr>赛事服务保障</vt:lpstr>
      <vt:lpstr>赛项服务保障</vt:lpstr>
      <vt:lpstr>相关赛事成果展示</vt:lpstr>
      <vt:lpstr>竞赛剪影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郭 丽静</cp:lastModifiedBy>
  <cp:revision>573</cp:revision>
  <dcterms:created xsi:type="dcterms:W3CDTF">2019-11-11T11:40:00Z</dcterms:created>
  <dcterms:modified xsi:type="dcterms:W3CDTF">2022-05-07T07:40:12Z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BAAEBC9480F4486093CCBF932B75BEE5</vt:lpwstr>
  </property>
</Properties>
</file>